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9" r:id="rId3"/>
    <p:sldId id="258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80" r:id="rId18"/>
    <p:sldId id="282" r:id="rId19"/>
    <p:sldId id="281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6" r:id="rId28"/>
    <p:sldId id="288" r:id="rId29"/>
    <p:sldId id="284" r:id="rId30"/>
    <p:sldId id="285" r:id="rId31"/>
    <p:sldId id="290" r:id="rId32"/>
    <p:sldId id="287" r:id="rId33"/>
    <p:sldId id="291" r:id="rId34"/>
    <p:sldId id="289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18" r:id="rId61"/>
    <p:sldId id="320" r:id="rId62"/>
    <p:sldId id="321" r:id="rId63"/>
    <p:sldId id="322" r:id="rId64"/>
    <p:sldId id="319" r:id="rId65"/>
    <p:sldId id="269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BD2B8-9A2F-46EA-B7CA-A9D82D0CE0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A9801-F4DC-4C48-AA10-C2E25543C411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Нерегулируемые</a:t>
          </a:r>
          <a:endParaRPr lang="ru-RU" sz="2800" dirty="0"/>
        </a:p>
      </dgm:t>
    </dgm:pt>
    <dgm:pt modelId="{16D30611-73F9-4347-8AF2-37338F89B0CA}" type="parTrans" cxnId="{52C919CA-170D-43BB-B2C5-71F79F46DE3E}">
      <dgm:prSet/>
      <dgm:spPr/>
      <dgm:t>
        <a:bodyPr/>
        <a:lstStyle/>
        <a:p>
          <a:endParaRPr lang="ru-RU"/>
        </a:p>
      </dgm:t>
    </dgm:pt>
    <dgm:pt modelId="{CB438002-3B33-48CD-8673-6F8550FA55D9}" type="sibTrans" cxnId="{52C919CA-170D-43BB-B2C5-71F79F46DE3E}">
      <dgm:prSet/>
      <dgm:spPr/>
      <dgm:t>
        <a:bodyPr/>
        <a:lstStyle/>
        <a:p>
          <a:endParaRPr lang="ru-RU"/>
        </a:p>
      </dgm:t>
    </dgm:pt>
    <dgm:pt modelId="{CF440DCB-68EF-4D3F-A872-FC160A1B2A1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Регулируемые </a:t>
          </a:r>
          <a:endParaRPr lang="ru-RU" sz="2800" dirty="0"/>
        </a:p>
      </dgm:t>
    </dgm:pt>
    <dgm:pt modelId="{65D48DCD-1323-43C8-B508-B046D777E95D}" type="parTrans" cxnId="{A0E9ACCC-E627-4077-BB65-E751719E0C66}">
      <dgm:prSet/>
      <dgm:spPr/>
      <dgm:t>
        <a:bodyPr/>
        <a:lstStyle/>
        <a:p>
          <a:endParaRPr lang="ru-RU"/>
        </a:p>
      </dgm:t>
    </dgm:pt>
    <dgm:pt modelId="{BC2B5882-C75E-4433-8743-08D58DF13181}" type="sibTrans" cxnId="{A0E9ACCC-E627-4077-BB65-E751719E0C66}">
      <dgm:prSet/>
      <dgm:spPr/>
      <dgm:t>
        <a:bodyPr/>
        <a:lstStyle/>
        <a:p>
          <a:endParaRPr lang="ru-RU"/>
        </a:p>
      </dgm:t>
    </dgm:pt>
    <dgm:pt modelId="{4E5B3BB7-9ACB-49D5-B61B-3EC3299C56A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0"/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</a:rPr>
            <a:t>Лигандзависимые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03F813CF-B2C0-48C0-AA97-A83F26F2C52E}" type="parTrans" cxnId="{F1AA4C25-2FD8-4B94-B89F-CE7C3664DB6A}">
      <dgm:prSet/>
      <dgm:spPr/>
      <dgm:t>
        <a:bodyPr/>
        <a:lstStyle/>
        <a:p>
          <a:endParaRPr lang="ru-RU"/>
        </a:p>
      </dgm:t>
    </dgm:pt>
    <dgm:pt modelId="{60E1DC15-220F-420D-BC75-8391EFA86CC5}" type="sibTrans" cxnId="{F1AA4C25-2FD8-4B94-B89F-CE7C3664DB6A}">
      <dgm:prSet/>
      <dgm:spPr/>
      <dgm:t>
        <a:bodyPr/>
        <a:lstStyle/>
        <a:p>
          <a:endParaRPr lang="ru-RU"/>
        </a:p>
      </dgm:t>
    </dgm:pt>
    <dgm:pt modelId="{A1497711-4863-4E9F-A178-FDBAD1C579B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rtl="0"/>
          <a:r>
            <a:rPr lang="ru-RU" sz="2000" b="1" dirty="0" err="1" smtClean="0"/>
            <a:t>Потенциалзависимые</a:t>
          </a:r>
          <a:endParaRPr lang="ru-RU" sz="2000" b="1" dirty="0"/>
        </a:p>
      </dgm:t>
    </dgm:pt>
    <dgm:pt modelId="{93E26C37-2A52-487E-814E-9168D8954BAB}" type="parTrans" cxnId="{393F2791-8BEF-41B5-AD03-A3CD2D44BA44}">
      <dgm:prSet/>
      <dgm:spPr/>
      <dgm:t>
        <a:bodyPr/>
        <a:lstStyle/>
        <a:p>
          <a:endParaRPr lang="ru-RU"/>
        </a:p>
      </dgm:t>
    </dgm:pt>
    <dgm:pt modelId="{561555B1-110C-43AF-AF91-C809B8291B13}" type="sibTrans" cxnId="{393F2791-8BEF-41B5-AD03-A3CD2D44BA44}">
      <dgm:prSet/>
      <dgm:spPr/>
      <dgm:t>
        <a:bodyPr/>
        <a:lstStyle/>
        <a:p>
          <a:endParaRPr lang="ru-RU"/>
        </a:p>
      </dgm:t>
    </dgm:pt>
    <dgm:pt modelId="{F96D4414-0C83-435A-B4EB-F09487D533DF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err="1" smtClean="0">
              <a:solidFill>
                <a:srgbClr val="C00000"/>
              </a:solidFill>
            </a:rPr>
            <a:t>Механочувствительные</a:t>
          </a:r>
          <a:endParaRPr lang="ru-RU" sz="2000" b="1" dirty="0">
            <a:solidFill>
              <a:srgbClr val="C00000"/>
            </a:solidFill>
          </a:endParaRPr>
        </a:p>
      </dgm:t>
    </dgm:pt>
    <dgm:pt modelId="{05C9A59A-F3C6-4CBC-A727-4755B40E1322}" type="parTrans" cxnId="{93DB7307-755E-4E1B-A0BA-D406FC963DB1}">
      <dgm:prSet/>
      <dgm:spPr/>
      <dgm:t>
        <a:bodyPr/>
        <a:lstStyle/>
        <a:p>
          <a:endParaRPr lang="ru-RU"/>
        </a:p>
      </dgm:t>
    </dgm:pt>
    <dgm:pt modelId="{2AC0AACB-EBA6-4F06-AFDD-B9757E04A325}" type="sibTrans" cxnId="{93DB7307-755E-4E1B-A0BA-D406FC963DB1}">
      <dgm:prSet/>
      <dgm:spPr/>
      <dgm:t>
        <a:bodyPr/>
        <a:lstStyle/>
        <a:p>
          <a:endParaRPr lang="ru-RU"/>
        </a:p>
      </dgm:t>
    </dgm:pt>
    <dgm:pt modelId="{B6014B1B-B693-4585-9BFA-BC1F61D89E6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rtl="0"/>
          <a:r>
            <a:rPr lang="ru-RU" sz="2000" b="1" dirty="0" smtClean="0"/>
            <a:t>Термочувствительные </a:t>
          </a:r>
          <a:endParaRPr lang="ru-RU" sz="2000" b="1" dirty="0"/>
        </a:p>
      </dgm:t>
    </dgm:pt>
    <dgm:pt modelId="{7257F383-4B59-48E2-9A4F-E22FE8BA669B}" type="parTrans" cxnId="{B01764CE-352C-4086-B812-A69F430B8BE7}">
      <dgm:prSet/>
      <dgm:spPr/>
      <dgm:t>
        <a:bodyPr/>
        <a:lstStyle/>
        <a:p>
          <a:endParaRPr lang="ru-RU"/>
        </a:p>
      </dgm:t>
    </dgm:pt>
    <dgm:pt modelId="{871E56B6-6DED-40D8-8D88-78663518D9F2}" type="sibTrans" cxnId="{B01764CE-352C-4086-B812-A69F430B8BE7}">
      <dgm:prSet/>
      <dgm:spPr/>
      <dgm:t>
        <a:bodyPr/>
        <a:lstStyle/>
        <a:p>
          <a:endParaRPr lang="ru-RU"/>
        </a:p>
      </dgm:t>
    </dgm:pt>
    <dgm:pt modelId="{6A114BEC-E1D8-4308-8A90-E148542F6EEA}" type="pres">
      <dgm:prSet presAssocID="{818BD2B8-9A2F-46EA-B7CA-A9D82D0CE0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32358-DDD0-4E11-AFBC-FF8068E91323}" type="pres">
      <dgm:prSet presAssocID="{C2BA9801-F4DC-4C48-AA10-C2E25543C411}" presName="root1" presStyleCnt="0"/>
      <dgm:spPr/>
    </dgm:pt>
    <dgm:pt modelId="{FDAF6C08-5588-4698-8AD9-DE672B5DAD68}" type="pres">
      <dgm:prSet presAssocID="{C2BA9801-F4DC-4C48-AA10-C2E25543C411}" presName="LevelOneTextNode" presStyleLbl="node0" presStyleIdx="0" presStyleCnt="2" custScaleX="139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46FEB-2467-472F-BA0F-5BE5A7DE328F}" type="pres">
      <dgm:prSet presAssocID="{C2BA9801-F4DC-4C48-AA10-C2E25543C411}" presName="level2hierChild" presStyleCnt="0"/>
      <dgm:spPr/>
    </dgm:pt>
    <dgm:pt modelId="{B984DED2-A868-442A-8189-B296ECA8519E}" type="pres">
      <dgm:prSet presAssocID="{CF440DCB-68EF-4D3F-A872-FC160A1B2A14}" presName="root1" presStyleCnt="0"/>
      <dgm:spPr/>
    </dgm:pt>
    <dgm:pt modelId="{07AAAD4E-BD5E-46D6-8679-6875737A139E}" type="pres">
      <dgm:prSet presAssocID="{CF440DCB-68EF-4D3F-A872-FC160A1B2A14}" presName="LevelOneTextNode" presStyleLbl="node0" presStyleIdx="1" presStyleCnt="2" custScaleX="139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D869AF-66DE-4DB7-BF05-2A2C64F86EA6}" type="pres">
      <dgm:prSet presAssocID="{CF440DCB-68EF-4D3F-A872-FC160A1B2A14}" presName="level2hierChild" presStyleCnt="0"/>
      <dgm:spPr/>
    </dgm:pt>
    <dgm:pt modelId="{6D64E2B3-58A0-462E-8FD8-328BC2841F5A}" type="pres">
      <dgm:prSet presAssocID="{03F813CF-B2C0-48C0-AA97-A83F26F2C52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FE63E7D-EFD1-4C5F-BF27-10A7C007605F}" type="pres">
      <dgm:prSet presAssocID="{03F813CF-B2C0-48C0-AA97-A83F26F2C52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A2A1638-FB38-43AD-8109-B8AFD71EB463}" type="pres">
      <dgm:prSet presAssocID="{4E5B3BB7-9ACB-49D5-B61B-3EC3299C56AC}" presName="root2" presStyleCnt="0"/>
      <dgm:spPr/>
    </dgm:pt>
    <dgm:pt modelId="{6ED89E71-C724-4C81-B0E1-35CFAA554C3F}" type="pres">
      <dgm:prSet presAssocID="{4E5B3BB7-9ACB-49D5-B61B-3EC3299C56AC}" presName="LevelTwoTextNode" presStyleLbl="node2" presStyleIdx="0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BB58A2-4EEB-4A01-9464-7E21192AD065}" type="pres">
      <dgm:prSet presAssocID="{4E5B3BB7-9ACB-49D5-B61B-3EC3299C56AC}" presName="level3hierChild" presStyleCnt="0"/>
      <dgm:spPr/>
    </dgm:pt>
    <dgm:pt modelId="{2A435215-26CC-4C4B-AA93-8FC938D83287}" type="pres">
      <dgm:prSet presAssocID="{93E26C37-2A52-487E-814E-9168D8954BA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9AD2CEB-6C7B-4ABD-9E35-CE47DC6304F9}" type="pres">
      <dgm:prSet presAssocID="{93E26C37-2A52-487E-814E-9168D8954BA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9732298-143A-427A-96E6-062B3ADC1201}" type="pres">
      <dgm:prSet presAssocID="{A1497711-4863-4E9F-A178-FDBAD1C579B7}" presName="root2" presStyleCnt="0"/>
      <dgm:spPr/>
    </dgm:pt>
    <dgm:pt modelId="{9BE6A9A4-5551-448C-807D-F6CAEF659200}" type="pres">
      <dgm:prSet presAssocID="{A1497711-4863-4E9F-A178-FDBAD1C579B7}" presName="LevelTwoTextNode" presStyleLbl="node2" presStyleIdx="1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2BB5A-9132-4BB8-BF2B-7A870CF8098C}" type="pres">
      <dgm:prSet presAssocID="{A1497711-4863-4E9F-A178-FDBAD1C579B7}" presName="level3hierChild" presStyleCnt="0"/>
      <dgm:spPr/>
    </dgm:pt>
    <dgm:pt modelId="{63050E05-540A-4B81-9A71-28409D0F645C}" type="pres">
      <dgm:prSet presAssocID="{05C9A59A-F3C6-4CBC-A727-4755B40E132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103FD37-70BD-4277-A6A6-6B3556A967B5}" type="pres">
      <dgm:prSet presAssocID="{05C9A59A-F3C6-4CBC-A727-4755B40E132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519F812-03A6-4435-A7DA-E0E9FE1B4C33}" type="pres">
      <dgm:prSet presAssocID="{F96D4414-0C83-435A-B4EB-F09487D533DF}" presName="root2" presStyleCnt="0"/>
      <dgm:spPr/>
    </dgm:pt>
    <dgm:pt modelId="{DA3DC126-138E-49E2-B0C1-BBF84347809A}" type="pres">
      <dgm:prSet presAssocID="{F96D4414-0C83-435A-B4EB-F09487D533DF}" presName="LevelTwoTextNode" presStyleLbl="node2" presStyleIdx="2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797E1-A9F0-471C-B55C-BA43A29DD36D}" type="pres">
      <dgm:prSet presAssocID="{F96D4414-0C83-435A-B4EB-F09487D533DF}" presName="level3hierChild" presStyleCnt="0"/>
      <dgm:spPr/>
    </dgm:pt>
    <dgm:pt modelId="{3D10AE09-53F5-49F4-ACDC-1EDAE7318829}" type="pres">
      <dgm:prSet presAssocID="{7257F383-4B59-48E2-9A4F-E22FE8BA669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DE57A56-A4B5-4FE9-8D1E-6631A3A67E48}" type="pres">
      <dgm:prSet presAssocID="{7257F383-4B59-48E2-9A4F-E22FE8BA669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C6AF137-CFA7-47AE-970C-BC230343CDFB}" type="pres">
      <dgm:prSet presAssocID="{B6014B1B-B693-4585-9BFA-BC1F61D89E61}" presName="root2" presStyleCnt="0"/>
      <dgm:spPr/>
    </dgm:pt>
    <dgm:pt modelId="{56DA1B2C-5F10-4259-9FE3-9C8328FB72FF}" type="pres">
      <dgm:prSet presAssocID="{B6014B1B-B693-4585-9BFA-BC1F61D89E61}" presName="LevelTwoTextNode" presStyleLbl="node2" presStyleIdx="3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35C26-F5F7-4B61-8583-8C17E6F188D0}" type="pres">
      <dgm:prSet presAssocID="{B6014B1B-B693-4585-9BFA-BC1F61D89E61}" presName="level3hierChild" presStyleCnt="0"/>
      <dgm:spPr/>
    </dgm:pt>
  </dgm:ptLst>
  <dgm:cxnLst>
    <dgm:cxn modelId="{93DB7307-755E-4E1B-A0BA-D406FC963DB1}" srcId="{CF440DCB-68EF-4D3F-A872-FC160A1B2A14}" destId="{F96D4414-0C83-435A-B4EB-F09487D533DF}" srcOrd="2" destOrd="0" parTransId="{05C9A59A-F3C6-4CBC-A727-4755B40E1322}" sibTransId="{2AC0AACB-EBA6-4F06-AFDD-B9757E04A325}"/>
    <dgm:cxn modelId="{23FC21D7-6B99-46A4-94F8-F72BBFBB20A1}" type="presOf" srcId="{93E26C37-2A52-487E-814E-9168D8954BAB}" destId="{79AD2CEB-6C7B-4ABD-9E35-CE47DC6304F9}" srcOrd="1" destOrd="0" presId="urn:microsoft.com/office/officeart/2005/8/layout/hierarchy2"/>
    <dgm:cxn modelId="{52C919CA-170D-43BB-B2C5-71F79F46DE3E}" srcId="{818BD2B8-9A2F-46EA-B7CA-A9D82D0CE068}" destId="{C2BA9801-F4DC-4C48-AA10-C2E25543C411}" srcOrd="0" destOrd="0" parTransId="{16D30611-73F9-4347-8AF2-37338F89B0CA}" sibTransId="{CB438002-3B33-48CD-8673-6F8550FA55D9}"/>
    <dgm:cxn modelId="{EA2DBEEA-FC11-486C-B45D-5607040477DC}" type="presOf" srcId="{7257F383-4B59-48E2-9A4F-E22FE8BA669B}" destId="{3D10AE09-53F5-49F4-ACDC-1EDAE7318829}" srcOrd="0" destOrd="0" presId="urn:microsoft.com/office/officeart/2005/8/layout/hierarchy2"/>
    <dgm:cxn modelId="{14E77D3B-4FF9-4AC2-AA5E-71223069DFAA}" type="presOf" srcId="{03F813CF-B2C0-48C0-AA97-A83F26F2C52E}" destId="{AFE63E7D-EFD1-4C5F-BF27-10A7C007605F}" srcOrd="1" destOrd="0" presId="urn:microsoft.com/office/officeart/2005/8/layout/hierarchy2"/>
    <dgm:cxn modelId="{A0E9ACCC-E627-4077-BB65-E751719E0C66}" srcId="{818BD2B8-9A2F-46EA-B7CA-A9D82D0CE068}" destId="{CF440DCB-68EF-4D3F-A872-FC160A1B2A14}" srcOrd="1" destOrd="0" parTransId="{65D48DCD-1323-43C8-B508-B046D777E95D}" sibTransId="{BC2B5882-C75E-4433-8743-08D58DF13181}"/>
    <dgm:cxn modelId="{AA721AA7-B3E4-4270-A673-DA2B26853E29}" type="presOf" srcId="{818BD2B8-9A2F-46EA-B7CA-A9D82D0CE068}" destId="{6A114BEC-E1D8-4308-8A90-E148542F6EEA}" srcOrd="0" destOrd="0" presId="urn:microsoft.com/office/officeart/2005/8/layout/hierarchy2"/>
    <dgm:cxn modelId="{821F6DBF-FACE-48B7-9F23-1F970CE03C7E}" type="presOf" srcId="{05C9A59A-F3C6-4CBC-A727-4755B40E1322}" destId="{1103FD37-70BD-4277-A6A6-6B3556A967B5}" srcOrd="1" destOrd="0" presId="urn:microsoft.com/office/officeart/2005/8/layout/hierarchy2"/>
    <dgm:cxn modelId="{34EF8970-21DD-47F0-9D88-9BEDE9322321}" type="presOf" srcId="{F96D4414-0C83-435A-B4EB-F09487D533DF}" destId="{DA3DC126-138E-49E2-B0C1-BBF84347809A}" srcOrd="0" destOrd="0" presId="urn:microsoft.com/office/officeart/2005/8/layout/hierarchy2"/>
    <dgm:cxn modelId="{EC244CDE-3357-41A0-B3C3-4C3E15549D3B}" type="presOf" srcId="{7257F383-4B59-48E2-9A4F-E22FE8BA669B}" destId="{CDE57A56-A4B5-4FE9-8D1E-6631A3A67E48}" srcOrd="1" destOrd="0" presId="urn:microsoft.com/office/officeart/2005/8/layout/hierarchy2"/>
    <dgm:cxn modelId="{393F2791-8BEF-41B5-AD03-A3CD2D44BA44}" srcId="{CF440DCB-68EF-4D3F-A872-FC160A1B2A14}" destId="{A1497711-4863-4E9F-A178-FDBAD1C579B7}" srcOrd="1" destOrd="0" parTransId="{93E26C37-2A52-487E-814E-9168D8954BAB}" sibTransId="{561555B1-110C-43AF-AF91-C809B8291B13}"/>
    <dgm:cxn modelId="{7B74875C-D4A7-40E0-BC88-2E6D71F3ECE8}" type="presOf" srcId="{93E26C37-2A52-487E-814E-9168D8954BAB}" destId="{2A435215-26CC-4C4B-AA93-8FC938D83287}" srcOrd="0" destOrd="0" presId="urn:microsoft.com/office/officeart/2005/8/layout/hierarchy2"/>
    <dgm:cxn modelId="{B01764CE-352C-4086-B812-A69F430B8BE7}" srcId="{CF440DCB-68EF-4D3F-A872-FC160A1B2A14}" destId="{B6014B1B-B693-4585-9BFA-BC1F61D89E61}" srcOrd="3" destOrd="0" parTransId="{7257F383-4B59-48E2-9A4F-E22FE8BA669B}" sibTransId="{871E56B6-6DED-40D8-8D88-78663518D9F2}"/>
    <dgm:cxn modelId="{36045B2E-B420-45E1-B1FE-C7745D7A8EF7}" type="presOf" srcId="{03F813CF-B2C0-48C0-AA97-A83F26F2C52E}" destId="{6D64E2B3-58A0-462E-8FD8-328BC2841F5A}" srcOrd="0" destOrd="0" presId="urn:microsoft.com/office/officeart/2005/8/layout/hierarchy2"/>
    <dgm:cxn modelId="{8240655C-699A-42DC-A29D-CCE7972F93AF}" type="presOf" srcId="{05C9A59A-F3C6-4CBC-A727-4755B40E1322}" destId="{63050E05-540A-4B81-9A71-28409D0F645C}" srcOrd="0" destOrd="0" presId="urn:microsoft.com/office/officeart/2005/8/layout/hierarchy2"/>
    <dgm:cxn modelId="{F139A3F5-5610-4160-997C-908F1DC6E1A3}" type="presOf" srcId="{CF440DCB-68EF-4D3F-A872-FC160A1B2A14}" destId="{07AAAD4E-BD5E-46D6-8679-6875737A139E}" srcOrd="0" destOrd="0" presId="urn:microsoft.com/office/officeart/2005/8/layout/hierarchy2"/>
    <dgm:cxn modelId="{B5C4292B-25F8-468F-81A1-8295FEB9C652}" type="presOf" srcId="{A1497711-4863-4E9F-A178-FDBAD1C579B7}" destId="{9BE6A9A4-5551-448C-807D-F6CAEF659200}" srcOrd="0" destOrd="0" presId="urn:microsoft.com/office/officeart/2005/8/layout/hierarchy2"/>
    <dgm:cxn modelId="{F1A80634-6771-4006-BE12-7AAC055366D2}" type="presOf" srcId="{4E5B3BB7-9ACB-49D5-B61B-3EC3299C56AC}" destId="{6ED89E71-C724-4C81-B0E1-35CFAA554C3F}" srcOrd="0" destOrd="0" presId="urn:microsoft.com/office/officeart/2005/8/layout/hierarchy2"/>
    <dgm:cxn modelId="{44F1531E-80FC-47E7-A901-B8CF4B3FA6EF}" type="presOf" srcId="{B6014B1B-B693-4585-9BFA-BC1F61D89E61}" destId="{56DA1B2C-5F10-4259-9FE3-9C8328FB72FF}" srcOrd="0" destOrd="0" presId="urn:microsoft.com/office/officeart/2005/8/layout/hierarchy2"/>
    <dgm:cxn modelId="{F1AA4C25-2FD8-4B94-B89F-CE7C3664DB6A}" srcId="{CF440DCB-68EF-4D3F-A872-FC160A1B2A14}" destId="{4E5B3BB7-9ACB-49D5-B61B-3EC3299C56AC}" srcOrd="0" destOrd="0" parTransId="{03F813CF-B2C0-48C0-AA97-A83F26F2C52E}" sibTransId="{60E1DC15-220F-420D-BC75-8391EFA86CC5}"/>
    <dgm:cxn modelId="{F825156D-28C5-4AE3-A9F5-271C08E1EEB0}" type="presOf" srcId="{C2BA9801-F4DC-4C48-AA10-C2E25543C411}" destId="{FDAF6C08-5588-4698-8AD9-DE672B5DAD68}" srcOrd="0" destOrd="0" presId="urn:microsoft.com/office/officeart/2005/8/layout/hierarchy2"/>
    <dgm:cxn modelId="{F87F5DC8-6893-4CD7-8CDC-24AAACEE6CFE}" type="presParOf" srcId="{6A114BEC-E1D8-4308-8A90-E148542F6EEA}" destId="{F0D32358-DDD0-4E11-AFBC-FF8068E91323}" srcOrd="0" destOrd="0" presId="urn:microsoft.com/office/officeart/2005/8/layout/hierarchy2"/>
    <dgm:cxn modelId="{B06DEFE8-5BC6-45FD-86F2-286B5E1BD8AC}" type="presParOf" srcId="{F0D32358-DDD0-4E11-AFBC-FF8068E91323}" destId="{FDAF6C08-5588-4698-8AD9-DE672B5DAD68}" srcOrd="0" destOrd="0" presId="urn:microsoft.com/office/officeart/2005/8/layout/hierarchy2"/>
    <dgm:cxn modelId="{E2BE870C-B956-4052-B187-47802C8E5BF1}" type="presParOf" srcId="{F0D32358-DDD0-4E11-AFBC-FF8068E91323}" destId="{28546FEB-2467-472F-BA0F-5BE5A7DE328F}" srcOrd="1" destOrd="0" presId="urn:microsoft.com/office/officeart/2005/8/layout/hierarchy2"/>
    <dgm:cxn modelId="{40387CAB-65DD-4D04-A4A4-23A93379E807}" type="presParOf" srcId="{6A114BEC-E1D8-4308-8A90-E148542F6EEA}" destId="{B984DED2-A868-442A-8189-B296ECA8519E}" srcOrd="1" destOrd="0" presId="urn:microsoft.com/office/officeart/2005/8/layout/hierarchy2"/>
    <dgm:cxn modelId="{2F962852-1577-49D7-8E81-E16E93B28CA9}" type="presParOf" srcId="{B984DED2-A868-442A-8189-B296ECA8519E}" destId="{07AAAD4E-BD5E-46D6-8679-6875737A139E}" srcOrd="0" destOrd="0" presId="urn:microsoft.com/office/officeart/2005/8/layout/hierarchy2"/>
    <dgm:cxn modelId="{473DEA06-5D85-49C3-A31A-CC5526145099}" type="presParOf" srcId="{B984DED2-A868-442A-8189-B296ECA8519E}" destId="{A3D869AF-66DE-4DB7-BF05-2A2C64F86EA6}" srcOrd="1" destOrd="0" presId="urn:microsoft.com/office/officeart/2005/8/layout/hierarchy2"/>
    <dgm:cxn modelId="{C325C57B-3BF0-4600-9E0D-F1C5FC02E497}" type="presParOf" srcId="{A3D869AF-66DE-4DB7-BF05-2A2C64F86EA6}" destId="{6D64E2B3-58A0-462E-8FD8-328BC2841F5A}" srcOrd="0" destOrd="0" presId="urn:microsoft.com/office/officeart/2005/8/layout/hierarchy2"/>
    <dgm:cxn modelId="{13026E0B-B6A7-4FCD-83E9-01D148F5454E}" type="presParOf" srcId="{6D64E2B3-58A0-462E-8FD8-328BC2841F5A}" destId="{AFE63E7D-EFD1-4C5F-BF27-10A7C007605F}" srcOrd="0" destOrd="0" presId="urn:microsoft.com/office/officeart/2005/8/layout/hierarchy2"/>
    <dgm:cxn modelId="{A9B12C62-F74C-43D6-B7E8-9E8F72FF1111}" type="presParOf" srcId="{A3D869AF-66DE-4DB7-BF05-2A2C64F86EA6}" destId="{AA2A1638-FB38-43AD-8109-B8AFD71EB463}" srcOrd="1" destOrd="0" presId="urn:microsoft.com/office/officeart/2005/8/layout/hierarchy2"/>
    <dgm:cxn modelId="{05F55A3C-0DC6-4844-8D07-29FB87229AA5}" type="presParOf" srcId="{AA2A1638-FB38-43AD-8109-B8AFD71EB463}" destId="{6ED89E71-C724-4C81-B0E1-35CFAA554C3F}" srcOrd="0" destOrd="0" presId="urn:microsoft.com/office/officeart/2005/8/layout/hierarchy2"/>
    <dgm:cxn modelId="{7D7CC46B-D919-41A1-B703-CEA2E60F7655}" type="presParOf" srcId="{AA2A1638-FB38-43AD-8109-B8AFD71EB463}" destId="{02BB58A2-4EEB-4A01-9464-7E21192AD065}" srcOrd="1" destOrd="0" presId="urn:microsoft.com/office/officeart/2005/8/layout/hierarchy2"/>
    <dgm:cxn modelId="{D3A5B7BE-59CF-48A7-BD63-56EE261D60B9}" type="presParOf" srcId="{A3D869AF-66DE-4DB7-BF05-2A2C64F86EA6}" destId="{2A435215-26CC-4C4B-AA93-8FC938D83287}" srcOrd="2" destOrd="0" presId="urn:microsoft.com/office/officeart/2005/8/layout/hierarchy2"/>
    <dgm:cxn modelId="{AACE3451-2CF7-4723-BA2E-29AC54F2C211}" type="presParOf" srcId="{2A435215-26CC-4C4B-AA93-8FC938D83287}" destId="{79AD2CEB-6C7B-4ABD-9E35-CE47DC6304F9}" srcOrd="0" destOrd="0" presId="urn:microsoft.com/office/officeart/2005/8/layout/hierarchy2"/>
    <dgm:cxn modelId="{C912B0CD-06F1-4533-8361-DCFA9894EEE7}" type="presParOf" srcId="{A3D869AF-66DE-4DB7-BF05-2A2C64F86EA6}" destId="{59732298-143A-427A-96E6-062B3ADC1201}" srcOrd="3" destOrd="0" presId="urn:microsoft.com/office/officeart/2005/8/layout/hierarchy2"/>
    <dgm:cxn modelId="{882FB015-FF22-4E32-B3EE-9541F15A14BA}" type="presParOf" srcId="{59732298-143A-427A-96E6-062B3ADC1201}" destId="{9BE6A9A4-5551-448C-807D-F6CAEF659200}" srcOrd="0" destOrd="0" presId="urn:microsoft.com/office/officeart/2005/8/layout/hierarchy2"/>
    <dgm:cxn modelId="{3250DD08-5445-4820-BC28-20AC963C2FD1}" type="presParOf" srcId="{59732298-143A-427A-96E6-062B3ADC1201}" destId="{8E82BB5A-9132-4BB8-BF2B-7A870CF8098C}" srcOrd="1" destOrd="0" presId="urn:microsoft.com/office/officeart/2005/8/layout/hierarchy2"/>
    <dgm:cxn modelId="{5ECD966E-C4F7-494D-9FD5-0D56C0C81294}" type="presParOf" srcId="{A3D869AF-66DE-4DB7-BF05-2A2C64F86EA6}" destId="{63050E05-540A-4B81-9A71-28409D0F645C}" srcOrd="4" destOrd="0" presId="urn:microsoft.com/office/officeart/2005/8/layout/hierarchy2"/>
    <dgm:cxn modelId="{F91CB560-6D3E-4268-9178-A50E67F96B45}" type="presParOf" srcId="{63050E05-540A-4B81-9A71-28409D0F645C}" destId="{1103FD37-70BD-4277-A6A6-6B3556A967B5}" srcOrd="0" destOrd="0" presId="urn:microsoft.com/office/officeart/2005/8/layout/hierarchy2"/>
    <dgm:cxn modelId="{985470E8-BC1F-485C-87D8-742A890ED016}" type="presParOf" srcId="{A3D869AF-66DE-4DB7-BF05-2A2C64F86EA6}" destId="{0519F812-03A6-4435-A7DA-E0E9FE1B4C33}" srcOrd="5" destOrd="0" presId="urn:microsoft.com/office/officeart/2005/8/layout/hierarchy2"/>
    <dgm:cxn modelId="{8916AFF5-2127-4D5B-A890-A7B5AEF08DB7}" type="presParOf" srcId="{0519F812-03A6-4435-A7DA-E0E9FE1B4C33}" destId="{DA3DC126-138E-49E2-B0C1-BBF84347809A}" srcOrd="0" destOrd="0" presId="urn:microsoft.com/office/officeart/2005/8/layout/hierarchy2"/>
    <dgm:cxn modelId="{A049D5C5-1BB8-4904-A3E3-EFCADD8E3CE2}" type="presParOf" srcId="{0519F812-03A6-4435-A7DA-E0E9FE1B4C33}" destId="{68B797E1-A9F0-471C-B55C-BA43A29DD36D}" srcOrd="1" destOrd="0" presId="urn:microsoft.com/office/officeart/2005/8/layout/hierarchy2"/>
    <dgm:cxn modelId="{83F50E07-AB6E-4F55-A713-434DAFE13B29}" type="presParOf" srcId="{A3D869AF-66DE-4DB7-BF05-2A2C64F86EA6}" destId="{3D10AE09-53F5-49F4-ACDC-1EDAE7318829}" srcOrd="6" destOrd="0" presId="urn:microsoft.com/office/officeart/2005/8/layout/hierarchy2"/>
    <dgm:cxn modelId="{61C3F05E-4B88-43CC-B6CC-9C630277A5A8}" type="presParOf" srcId="{3D10AE09-53F5-49F4-ACDC-1EDAE7318829}" destId="{CDE57A56-A4B5-4FE9-8D1E-6631A3A67E48}" srcOrd="0" destOrd="0" presId="urn:microsoft.com/office/officeart/2005/8/layout/hierarchy2"/>
    <dgm:cxn modelId="{1D862A76-1A48-41B3-A9D6-5B86EA059C6E}" type="presParOf" srcId="{A3D869AF-66DE-4DB7-BF05-2A2C64F86EA6}" destId="{DC6AF137-CFA7-47AE-970C-BC230343CDFB}" srcOrd="7" destOrd="0" presId="urn:microsoft.com/office/officeart/2005/8/layout/hierarchy2"/>
    <dgm:cxn modelId="{EC33AAED-498E-4BEB-ACA0-67B9DC39B962}" type="presParOf" srcId="{DC6AF137-CFA7-47AE-970C-BC230343CDFB}" destId="{56DA1B2C-5F10-4259-9FE3-9C8328FB72FF}" srcOrd="0" destOrd="0" presId="urn:microsoft.com/office/officeart/2005/8/layout/hierarchy2"/>
    <dgm:cxn modelId="{1C0E5E2F-A36C-4E37-8232-F36E24E9A25C}" type="presParOf" srcId="{DC6AF137-CFA7-47AE-970C-BC230343CDFB}" destId="{8EC35C26-F5F7-4B61-8583-8C17E6F188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EB80-5B5E-4400-95DE-7ACA398D8021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CAEEF-447B-435E-83F3-320E3767C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Гидрофильная часть гликолипидов образована олигосахаридами. Гликолипиды всегда располагаются на наружной поверхности плазматической мембраны, причем олигосахаридная часть молекулы ориентирована подобно волоску, погруженному в окружающую среду. </a:t>
            </a:r>
          </a:p>
          <a:p>
            <a:r>
              <a:rPr lang="ru-RU" sz="1200" dirty="0" smtClean="0"/>
              <a:t>Разбросанные среди </a:t>
            </a:r>
            <a:r>
              <a:rPr lang="ru-RU" sz="1200" dirty="0" err="1" smtClean="0"/>
              <a:t>фосфолипидов</a:t>
            </a:r>
            <a:r>
              <a:rPr lang="ru-RU" sz="1200" dirty="0" smtClean="0"/>
              <a:t> в почти равном с ними количестве молекулы </a:t>
            </a:r>
            <a:r>
              <a:rPr lang="ru-RU" sz="1200" dirty="0" err="1" smtClean="0"/>
              <a:t>холестерола</a:t>
            </a:r>
            <a:r>
              <a:rPr lang="ru-RU" sz="1200" dirty="0" smtClean="0"/>
              <a:t> стабилизируют мембрану. Распределение различных липидов во внутреннем и наружном слоях мембраны неодинаково, и даже в пределах одного слоя имеются участки, в которых концентрируются отдельные виды липидов. Такое неравномерное распределение, вероятно, имеет какое–то, пока еще неясное, функциональное значение.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D158E-5659-45A5-A6D7-FA5175666AFB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81CB7-E625-4F2D-9AA2-D208A0DFFBC0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Эти липиды состоят из головной гидрофильной группы, к которой присоединены длинные гидрофобные углеводородные цепи. </a:t>
            </a:r>
          </a:p>
          <a:p>
            <a:r>
              <a:rPr lang="ru-RU" sz="1200" dirty="0" smtClean="0"/>
              <a:t>В воде такие липиды спонтанно формируют </a:t>
            </a:r>
            <a:r>
              <a:rPr lang="ru-RU" sz="1200" dirty="0" err="1" smtClean="0"/>
              <a:t>двуслойную</a:t>
            </a:r>
            <a:r>
              <a:rPr lang="ru-RU" sz="1200" dirty="0" smtClean="0"/>
              <a:t> пленку толщиной 4–5 нм, в которой гидрофильные группы обращены к водной среде, а гидрофобные углеводородные цепи располагаются в два ряда, образуя безводную липидную фазу.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91" y="685652"/>
            <a:ext cx="4942616" cy="3429739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CC618-96C6-4816-B3E0-D29802204EA7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55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B830B-A0D8-4306-9DD8-EC881C131A65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отношению к мембране мембранные белки делятся на поли- и </a:t>
            </a:r>
            <a:r>
              <a:rPr lang="ru-RU" dirty="0" err="1" smtClean="0"/>
              <a:t>монотопические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объема, заполненные жидкостью или газом, в которых вещества имеют концентрации </a:t>
            </a:r>
            <a:r>
              <a:rPr lang="en-US" cap="all" dirty="0" smtClean="0"/>
              <a:t>c</a:t>
            </a:r>
            <a:r>
              <a:rPr lang="ru-RU" baseline="-25000" dirty="0" smtClean="0"/>
              <a:t>1</a:t>
            </a:r>
            <a:r>
              <a:rPr lang="ru-RU" cap="all" dirty="0" smtClean="0"/>
              <a:t> и </a:t>
            </a:r>
            <a:r>
              <a:rPr lang="en-US" cap="all" dirty="0" smtClean="0"/>
              <a:t>c</a:t>
            </a:r>
            <a:r>
              <a:rPr lang="ru-RU" baseline="-25000" dirty="0" smtClean="0"/>
              <a:t>2</a:t>
            </a:r>
            <a:r>
              <a:rPr lang="ru-RU" dirty="0" smtClean="0"/>
              <a:t> и разделены слоем с площадью поверхности А и толщиной </a:t>
            </a:r>
            <a:r>
              <a:rPr lang="en-US" dirty="0" smtClean="0"/>
              <a:t>d</a:t>
            </a:r>
            <a:r>
              <a:rPr lang="ru-RU" dirty="0" smtClean="0"/>
              <a:t>. Поток вещества </a:t>
            </a:r>
            <a:r>
              <a:rPr lang="en-US" dirty="0" smtClean="0"/>
              <a:t>m</a:t>
            </a:r>
            <a:r>
              <a:rPr lang="ru-RU" dirty="0" smtClean="0"/>
              <a:t> за время </a:t>
            </a:r>
            <a:r>
              <a:rPr lang="en-US" dirty="0" smtClean="0"/>
              <a:t>t</a:t>
            </a:r>
            <a:r>
              <a:rPr lang="ru-RU" dirty="0" smtClean="0"/>
              <a:t> описывается </a:t>
            </a:r>
            <a:r>
              <a:rPr lang="ru-RU" i="1" dirty="0" smtClean="0"/>
              <a:t>первым законом диффузии </a:t>
            </a:r>
            <a:r>
              <a:rPr lang="ru-RU" i="1" dirty="0" err="1" smtClean="0"/>
              <a:t>Фика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en-US" b="1" dirty="0" smtClean="0"/>
              <a:t>dm</a:t>
            </a:r>
            <a:r>
              <a:rPr lang="ru-RU" b="1" dirty="0" smtClean="0"/>
              <a:t>/</a:t>
            </a:r>
            <a:r>
              <a:rPr lang="en-US" b="1" dirty="0" err="1" smtClean="0"/>
              <a:t>dt</a:t>
            </a:r>
            <a:r>
              <a:rPr lang="ru-RU" b="1" dirty="0" smtClean="0"/>
              <a:t>=</a:t>
            </a:r>
            <a:r>
              <a:rPr lang="en-US" b="1" dirty="0" smtClean="0"/>
              <a:t>D A</a:t>
            </a:r>
            <a:r>
              <a:rPr lang="ru-RU" b="1" dirty="0" smtClean="0"/>
              <a:t>/</a:t>
            </a:r>
            <a:r>
              <a:rPr lang="en-US" b="1" dirty="0" smtClean="0"/>
              <a:t>d</a:t>
            </a:r>
            <a:r>
              <a:rPr lang="ru-RU" b="1" dirty="0" smtClean="0"/>
              <a:t> (</a:t>
            </a:r>
            <a:r>
              <a:rPr lang="en-US" b="1" dirty="0" smtClean="0"/>
              <a:t>C</a:t>
            </a:r>
            <a:r>
              <a:rPr lang="ru-RU" b="1" baseline="-25000" dirty="0" smtClean="0"/>
              <a:t>1</a:t>
            </a:r>
            <a:r>
              <a:rPr lang="ru-RU" b="1" dirty="0" smtClean="0"/>
              <a:t> –С</a:t>
            </a:r>
            <a:r>
              <a:rPr lang="ru-RU" b="1" baseline="-25000" dirty="0" smtClean="0"/>
              <a:t>2</a:t>
            </a:r>
            <a:r>
              <a:rPr lang="ru-RU" b="1" dirty="0" smtClean="0"/>
              <a:t>)= </a:t>
            </a:r>
            <a:r>
              <a:rPr lang="en-US" b="1" dirty="0" smtClean="0"/>
              <a:t>D A</a:t>
            </a:r>
            <a:r>
              <a:rPr lang="ru-RU" b="1" dirty="0" smtClean="0"/>
              <a:t>/</a:t>
            </a:r>
            <a:r>
              <a:rPr lang="en-US" b="1" dirty="0" smtClean="0"/>
              <a:t>d </a:t>
            </a:r>
            <a:r>
              <a:rPr lang="en-US" b="1" dirty="0" smtClean="0">
                <a:sym typeface="Symbol"/>
              </a:rPr>
              <a:t></a:t>
            </a:r>
            <a:r>
              <a:rPr lang="en-US" b="1" dirty="0" smtClean="0"/>
              <a:t>C</a:t>
            </a:r>
            <a:r>
              <a:rPr lang="ru-RU" b="1" dirty="0" smtClean="0"/>
              <a:t> (1)</a:t>
            </a:r>
            <a:endParaRPr lang="ru-RU" dirty="0" smtClean="0"/>
          </a:p>
          <a:p>
            <a:r>
              <a:rPr lang="ru-RU" dirty="0" smtClean="0"/>
              <a:t>где D–коэффициент диффузии, постоянный для данного вещества, растворителя и температуры.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91" y="685652"/>
            <a:ext cx="4942616" cy="3429739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3923-C3B4-444C-B0C3-EC71014BD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Транспортные системы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+mn-lt"/>
                <a:ea typeface="+mn-ea"/>
                <a:cs typeface="+mn-cs"/>
              </a:rPr>
              <a:t>мелкие неполярные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2564904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молекулярный кислород (О2, 32 Да), диоксид углерода (СО2, 44 Да). 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способны легко растворяться в липидном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и, как следствие, легко диффундировать через него;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ea typeface="+mn-ea"/>
                <a:cs typeface="+mn-cs"/>
              </a:rPr>
              <a:t>незаряженные </a:t>
            </a:r>
            <a:r>
              <a:rPr lang="ru-RU" dirty="0">
                <a:latin typeface="+mn-lt"/>
                <a:ea typeface="+mn-ea"/>
                <a:cs typeface="+mn-cs"/>
              </a:rPr>
              <a:t>полярные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72816"/>
            <a:ext cx="836327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когда их молекулярная масса </a:t>
            </a:r>
            <a:r>
              <a:rPr lang="ru-RU" sz="3200" dirty="0" smtClean="0"/>
              <a:t>невелика</a:t>
            </a:r>
            <a:r>
              <a:rPr lang="ru-RU" sz="3200" dirty="0"/>
              <a:t>, например,  вода (Н2О, 18 Да),  этанол (С2Н5ОН, 46 </a:t>
            </a:r>
            <a:r>
              <a:rPr lang="ru-RU" sz="3200" dirty="0" smtClean="0"/>
              <a:t>Да) они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легко диффундируют через липидный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бислой</a:t>
            </a:r>
            <a:r>
              <a:rPr lang="ru-RU" sz="3200" dirty="0"/>
              <a:t>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M(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снижает  способность  к  диффузии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глицерол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92 Да)  вплоть до почти полной ее остановки (глюкоза, 180 Да).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+mn-lt"/>
                <a:ea typeface="+mn-ea"/>
                <a:cs typeface="+mn-cs"/>
              </a:rPr>
              <a:t>ионы и  заряженные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48478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липидный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них практически непроницаем (вне  зависимости от размера), поскольку электростатическое притяжение к ним молекул воды делает невозможным внедрение в углеводородную фазу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(искусственные липидные мембраны в 1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(!) раз более проницаемы для воды, чем для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ru-RU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К</a:t>
            </a:r>
            <a:r>
              <a:rPr lang="ru-RU" sz="3200" baseline="30000" dirty="0"/>
              <a:t>+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396536" cy="576064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Трансмембранный перенос малых молекул</a:t>
            </a:r>
          </a:p>
          <a:p>
            <a:pPr lvl="1">
              <a:spcBef>
                <a:spcPts val="0"/>
              </a:spcBef>
            </a:pPr>
            <a:r>
              <a:rPr lang="ru-RU" sz="2400" dirty="0" smtClean="0"/>
              <a:t>Пассивный трансмембранный транспорт</a:t>
            </a:r>
          </a:p>
          <a:p>
            <a:pPr lvl="2">
              <a:spcBef>
                <a:spcPts val="0"/>
              </a:spcBef>
            </a:pPr>
            <a:r>
              <a:rPr lang="ru-RU" dirty="0" smtClean="0"/>
              <a:t>простая диффузия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через  </a:t>
            </a:r>
            <a:r>
              <a:rPr lang="ru-RU" dirty="0" err="1" smtClean="0"/>
              <a:t>билипидный</a:t>
            </a:r>
            <a:r>
              <a:rPr lang="ru-RU" dirty="0" smtClean="0"/>
              <a:t> слой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через канальные белки</a:t>
            </a:r>
          </a:p>
          <a:p>
            <a:pPr lvl="2">
              <a:spcBef>
                <a:spcPts val="0"/>
              </a:spcBef>
            </a:pPr>
            <a:r>
              <a:rPr lang="ru-RU" dirty="0"/>
              <a:t>облегченная диффузия</a:t>
            </a:r>
          </a:p>
          <a:p>
            <a:pPr lvl="1">
              <a:spcBef>
                <a:spcPts val="0"/>
              </a:spcBef>
            </a:pPr>
            <a:r>
              <a:rPr lang="ru-RU" sz="2400" dirty="0"/>
              <a:t>Активный трансмембранный транспорт</a:t>
            </a:r>
          </a:p>
          <a:p>
            <a:pPr lvl="2">
              <a:spcBef>
                <a:spcPts val="0"/>
              </a:spcBef>
            </a:pPr>
            <a:r>
              <a:rPr lang="ru-RU" dirty="0"/>
              <a:t>первичный активный транспорт, </a:t>
            </a:r>
          </a:p>
          <a:p>
            <a:pPr lvl="2">
              <a:spcBef>
                <a:spcPts val="0"/>
              </a:spcBef>
            </a:pPr>
            <a:r>
              <a:rPr lang="ru-RU" dirty="0"/>
              <a:t>вторичный активный транспорт: </a:t>
            </a:r>
          </a:p>
          <a:p>
            <a:pPr lvl="3">
              <a:spcBef>
                <a:spcPts val="0"/>
              </a:spcBef>
            </a:pPr>
            <a:r>
              <a:rPr lang="ru-RU" dirty="0"/>
              <a:t>встречный сопряженный транспорт (</a:t>
            </a:r>
            <a:r>
              <a:rPr lang="ru-RU" dirty="0" err="1"/>
              <a:t>counter-transport</a:t>
            </a:r>
            <a:r>
              <a:rPr lang="ru-RU" dirty="0"/>
              <a:t>, </a:t>
            </a:r>
            <a:r>
              <a:rPr lang="ru-RU" dirty="0" err="1"/>
              <a:t>antiport</a:t>
            </a:r>
            <a:r>
              <a:rPr lang="ru-RU" dirty="0"/>
              <a:t>), </a:t>
            </a:r>
          </a:p>
          <a:p>
            <a:pPr lvl="3">
              <a:spcBef>
                <a:spcPts val="0"/>
              </a:spcBef>
            </a:pPr>
            <a:r>
              <a:rPr lang="ru-RU" dirty="0"/>
              <a:t>однонаправленный сопряженный транспорт, (</a:t>
            </a:r>
            <a:r>
              <a:rPr lang="ru-RU" dirty="0" err="1"/>
              <a:t>co-transport</a:t>
            </a:r>
            <a:r>
              <a:rPr lang="ru-RU" dirty="0"/>
              <a:t>, </a:t>
            </a:r>
            <a:r>
              <a:rPr lang="ru-RU" dirty="0" err="1"/>
              <a:t>symport</a:t>
            </a:r>
            <a:r>
              <a:rPr lang="ru-RU" dirty="0"/>
              <a:t>).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Трансмембранное перемещение крупных молекул</a:t>
            </a:r>
          </a:p>
          <a:p>
            <a:pPr lvl="1">
              <a:spcBef>
                <a:spcPts val="0"/>
              </a:spcBef>
            </a:pPr>
            <a:r>
              <a:rPr lang="ru-RU" sz="2400" dirty="0" err="1"/>
              <a:t>Эндоцитоз</a:t>
            </a:r>
            <a:endParaRPr lang="ru-RU" sz="2400" dirty="0"/>
          </a:p>
          <a:p>
            <a:pPr lvl="2">
              <a:spcBef>
                <a:spcPts val="0"/>
              </a:spcBef>
            </a:pPr>
            <a:r>
              <a:rPr lang="ru-RU" dirty="0"/>
              <a:t>жидкофазный </a:t>
            </a:r>
            <a:r>
              <a:rPr lang="ru-RU" dirty="0" err="1"/>
              <a:t>пиноцитоз</a:t>
            </a:r>
            <a:r>
              <a:rPr lang="ru-RU" dirty="0"/>
              <a:t>,</a:t>
            </a:r>
          </a:p>
          <a:p>
            <a:pPr lvl="2">
              <a:spcBef>
                <a:spcPts val="0"/>
              </a:spcBef>
            </a:pPr>
            <a:r>
              <a:rPr lang="ru-RU" dirty="0"/>
              <a:t>обусловленный рецептором </a:t>
            </a:r>
            <a:r>
              <a:rPr lang="ru-RU" dirty="0" err="1"/>
              <a:t>пиноцитоз</a:t>
            </a:r>
            <a:r>
              <a:rPr lang="ru-RU" dirty="0"/>
              <a:t>.</a:t>
            </a:r>
          </a:p>
          <a:p>
            <a:pPr lvl="1">
              <a:spcBef>
                <a:spcPts val="0"/>
              </a:spcBef>
            </a:pPr>
            <a:r>
              <a:rPr lang="ru-RU" sz="2400" dirty="0" err="1" smtClean="0"/>
              <a:t>Экзоцитоз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-27384"/>
            <a:ext cx="914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Виды и механизмы переноса веществ через мембраны клеток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ВИДЫ  ТРАНСПОРТА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4300" b="1" dirty="0" smtClean="0"/>
              <a:t>пассивный </a:t>
            </a:r>
            <a:r>
              <a:rPr lang="ru-RU" dirty="0" smtClean="0"/>
              <a:t>транспорт осуществляется просто по концентрационному градиенту </a:t>
            </a:r>
          </a:p>
          <a:p>
            <a:pPr lvl="1" indent="-23813">
              <a:buNone/>
            </a:pPr>
            <a:r>
              <a:rPr lang="ru-RU" dirty="0" smtClean="0"/>
              <a:t>Использование  белковых  переносчиков  в  случае  пассивного  транспорта обеспечивает движение крупных молекул через мембрану со скоростью во много раз (например, для глюкозы в 10 000 раз) превышающей скорость молекул при обычной диффузии через липидный </a:t>
            </a:r>
            <a:r>
              <a:rPr lang="ru-RU" dirty="0" err="1" smtClean="0"/>
              <a:t>бислой</a:t>
            </a:r>
            <a:r>
              <a:rPr lang="ru-RU" dirty="0" smtClean="0"/>
              <a:t>; </a:t>
            </a:r>
          </a:p>
          <a:p>
            <a:r>
              <a:rPr lang="ru-RU" sz="4300" b="1" dirty="0" smtClean="0"/>
              <a:t>активный </a:t>
            </a:r>
            <a:r>
              <a:rPr lang="ru-RU" dirty="0" smtClean="0"/>
              <a:t>для его осуществления требуются затраты энергии в форме АТФ, поскольку перенос веществ осуществляется против их концентрационного градиента.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347048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Диффузия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dirty="0" smtClean="0"/>
              <a:t>(лат. </a:t>
            </a:r>
            <a:r>
              <a:rPr lang="ru-RU" sz="2200" dirty="0" err="1" smtClean="0"/>
              <a:t>diffusio</a:t>
            </a:r>
            <a:r>
              <a:rPr lang="ru-RU" sz="2200" dirty="0" smtClean="0"/>
              <a:t> — распространение, растекание, рассеивание, взаимодействие) </a:t>
            </a:r>
          </a:p>
          <a:p>
            <a:pPr marL="0" indent="0">
              <a:buNone/>
            </a:pPr>
            <a:r>
              <a:rPr lang="ru-RU" sz="3000" dirty="0" smtClean="0"/>
              <a:t>Процесс взаимного проникновения молекул одного вещества между молекулами другого, приводящий к самопроизвольному выравниванию их концентраций по всему занимаемому объёму. </a:t>
            </a:r>
          </a:p>
          <a:p>
            <a:pPr marL="0" indent="0">
              <a:buNone/>
            </a:pPr>
            <a:r>
              <a:rPr lang="ru-RU" sz="3900" b="1" i="1" dirty="0" smtClean="0"/>
              <a:t>В некоторых ситуациях одно из веществ уже имеет </a:t>
            </a:r>
            <a:r>
              <a:rPr lang="ru-RU" sz="3900" b="1" i="1" dirty="0" err="1" smtClean="0"/>
              <a:t>выравненную</a:t>
            </a:r>
            <a:r>
              <a:rPr lang="ru-RU" sz="3900" b="1" i="1" dirty="0" smtClean="0"/>
              <a:t> концентрацию и говорят о диффузии одного вещества в другом. </a:t>
            </a:r>
          </a:p>
          <a:p>
            <a:pPr marL="0" indent="0">
              <a:buNone/>
            </a:pPr>
            <a:r>
              <a:rPr lang="ru-RU" dirty="0" smtClean="0"/>
              <a:t>При этом перенос вещества происходит из области с высокой концентрацией в область с низкой концентрацией.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i="1" dirty="0" smtClean="0"/>
              <a:t>Первый закон диффузии </a:t>
            </a:r>
            <a:r>
              <a:rPr lang="ru-RU" i="1" dirty="0" err="1" smtClean="0"/>
              <a:t>Фика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dm</a:t>
            </a:r>
            <a:r>
              <a:rPr lang="ru-RU" sz="4400" b="1" dirty="0"/>
              <a:t>/</a:t>
            </a:r>
            <a:r>
              <a:rPr lang="en-US" sz="4400" b="1" dirty="0" err="1"/>
              <a:t>dt</a:t>
            </a:r>
            <a:r>
              <a:rPr lang="ru-RU" sz="4400" b="1" dirty="0"/>
              <a:t>=</a:t>
            </a:r>
            <a:r>
              <a:rPr lang="en-US" sz="4400" b="1" dirty="0"/>
              <a:t>D A</a:t>
            </a:r>
            <a:r>
              <a:rPr lang="ru-RU" sz="4400" b="1" dirty="0"/>
              <a:t>/</a:t>
            </a:r>
            <a:r>
              <a:rPr lang="en-US" sz="4400" b="1" dirty="0"/>
              <a:t>d</a:t>
            </a:r>
            <a:r>
              <a:rPr lang="ru-RU" sz="4400" b="1" dirty="0"/>
              <a:t> (</a:t>
            </a:r>
            <a:r>
              <a:rPr lang="en-US" sz="4400" b="1" dirty="0"/>
              <a:t>C</a:t>
            </a:r>
            <a:r>
              <a:rPr lang="ru-RU" sz="4400" b="1" baseline="-25000" dirty="0"/>
              <a:t>1</a:t>
            </a:r>
            <a:r>
              <a:rPr lang="ru-RU" sz="4400" b="1" dirty="0"/>
              <a:t> –С</a:t>
            </a:r>
            <a:r>
              <a:rPr lang="ru-RU" sz="4400" b="1" baseline="-25000" dirty="0"/>
              <a:t>2</a:t>
            </a:r>
            <a:r>
              <a:rPr lang="ru-RU" sz="4400" b="1" dirty="0"/>
              <a:t>)= </a:t>
            </a:r>
            <a:r>
              <a:rPr lang="en-US" sz="4400" b="1" dirty="0"/>
              <a:t>D A</a:t>
            </a:r>
            <a:r>
              <a:rPr lang="ru-RU" sz="4400" b="1" dirty="0"/>
              <a:t>/</a:t>
            </a:r>
            <a:r>
              <a:rPr lang="en-US" sz="4400" b="1" dirty="0"/>
              <a:t>d </a:t>
            </a:r>
            <a:r>
              <a:rPr lang="en-US" sz="4400" b="1" dirty="0">
                <a:sym typeface="Symbol"/>
              </a:rPr>
              <a:t></a:t>
            </a:r>
            <a:r>
              <a:rPr lang="en-US" sz="4400" b="1" dirty="0" smtClean="0"/>
              <a:t>C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5812013" cy="41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err="1" smtClean="0"/>
              <a:t>Ио́нные</a:t>
            </a:r>
            <a:r>
              <a:rPr lang="ru-RU" sz="3200" dirty="0" smtClean="0"/>
              <a:t> </a:t>
            </a:r>
            <a:r>
              <a:rPr lang="ru-RU" sz="3200" dirty="0" err="1" smtClean="0"/>
              <a:t>кана́лы</a:t>
            </a:r>
            <a:r>
              <a:rPr lang="ru-RU" sz="3200" dirty="0" smtClean="0"/>
              <a:t> — </a:t>
            </a:r>
            <a:r>
              <a:rPr lang="ru-RU" sz="3200" dirty="0" err="1" smtClean="0"/>
              <a:t>порообразующие</a:t>
            </a:r>
            <a:r>
              <a:rPr lang="ru-RU" sz="3200" dirty="0" smtClean="0"/>
              <a:t> белки (одиночные либо целые комплексы)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Состоят из субъединиц, образующих структуру со сложной пространственной конфигурацией, в которой имеется </a:t>
            </a:r>
            <a:r>
              <a:rPr lang="ru-RU" sz="4200" b="1" dirty="0" smtClean="0"/>
              <a:t>водная пора.</a:t>
            </a:r>
          </a:p>
          <a:p>
            <a:r>
              <a:rPr lang="ru-RU" dirty="0" smtClean="0"/>
              <a:t>Обладают молекулярными системами: </a:t>
            </a:r>
          </a:p>
          <a:p>
            <a:pPr marL="2422525" lvl="1"/>
            <a:r>
              <a:rPr lang="ru-RU" dirty="0" smtClean="0"/>
              <a:t>открытия, </a:t>
            </a:r>
          </a:p>
          <a:p>
            <a:pPr marL="2422525" lvl="1"/>
            <a:r>
              <a:rPr lang="ru-RU" dirty="0" smtClean="0"/>
              <a:t>закрытия, </a:t>
            </a:r>
          </a:p>
          <a:p>
            <a:pPr marL="2422525" lvl="1"/>
            <a:r>
              <a:rPr lang="ru-RU" dirty="0" smtClean="0"/>
              <a:t>избирательности, </a:t>
            </a:r>
          </a:p>
          <a:p>
            <a:pPr marL="2422525" lvl="1"/>
            <a:r>
              <a:rPr lang="ru-RU" dirty="0" err="1" smtClean="0"/>
              <a:t>инактивации</a:t>
            </a:r>
            <a:r>
              <a:rPr lang="ru-RU" dirty="0" smtClean="0"/>
              <a:t>, </a:t>
            </a:r>
          </a:p>
          <a:p>
            <a:pPr marL="2422525" lvl="1"/>
            <a:r>
              <a:rPr lang="ru-RU" dirty="0" smtClean="0"/>
              <a:t>рецепции и</a:t>
            </a:r>
          </a:p>
          <a:p>
            <a:pPr marL="2422525" lvl="1"/>
            <a:r>
              <a:rPr lang="ru-RU" dirty="0" smtClean="0"/>
              <a:t> регуляции.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27168" cy="5760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ионных каналов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8326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Ионная специфичность </a:t>
            </a:r>
            <a:r>
              <a:rPr lang="ru-RU" sz="2000" dirty="0" smtClean="0"/>
              <a:t> (каналы пропускают только ионы калия, другого — только ионы натрия и т. д.)</a:t>
            </a:r>
          </a:p>
          <a:p>
            <a:r>
              <a:rPr lang="ru-RU" sz="2400" b="1" dirty="0"/>
              <a:t>Селективность</a:t>
            </a:r>
            <a:r>
              <a:rPr lang="ru-RU" sz="2000" dirty="0" smtClean="0"/>
              <a:t> — это избирательно повышенная проницаемость ионного канала для определённых ионов и пониженная для других. </a:t>
            </a:r>
          </a:p>
          <a:p>
            <a:r>
              <a:rPr lang="ru-RU" sz="2400" b="1" dirty="0"/>
              <a:t>Управляемая проницаемость</a:t>
            </a:r>
            <a:r>
              <a:rPr lang="ru-RU" sz="2000" dirty="0" smtClean="0"/>
              <a:t> — это способность открываться или закрываться при определённых управляющих воздействиях на канал.</a:t>
            </a:r>
          </a:p>
          <a:p>
            <a:r>
              <a:rPr lang="ru-RU" sz="2400" b="1" dirty="0" err="1"/>
              <a:t>Инактивация</a:t>
            </a:r>
            <a:r>
              <a:rPr lang="ru-RU" sz="2000" dirty="0" smtClean="0"/>
              <a:t> — это способность ионного канала через некоторое время после своего открытия автоматически понижать свою проницаемость даже в том случае, когда открывший их активирующий фактор продолжает действовать.</a:t>
            </a:r>
          </a:p>
          <a:p>
            <a:r>
              <a:rPr lang="ru-RU" sz="2400" b="1" dirty="0"/>
              <a:t>Блокировка</a:t>
            </a:r>
            <a:r>
              <a:rPr lang="ru-RU" sz="2000" dirty="0" smtClean="0"/>
              <a:t> — это способность ионного канала под действием </a:t>
            </a:r>
            <a:r>
              <a:rPr lang="ru-RU" sz="2000" dirty="0" err="1" smtClean="0"/>
              <a:t>веществ-блокаторов</a:t>
            </a:r>
            <a:r>
              <a:rPr lang="ru-RU" sz="2000" dirty="0" smtClean="0"/>
              <a:t> фиксировать какое-то одно своё состояние и не реагировать на обычные управляющие воздействия. </a:t>
            </a:r>
          </a:p>
          <a:p>
            <a:r>
              <a:rPr lang="ru-RU" sz="2400" b="1" dirty="0"/>
              <a:t>Пластичность</a:t>
            </a:r>
            <a:r>
              <a:rPr lang="ru-RU" sz="2000" dirty="0" smtClean="0"/>
              <a:t> — это способность ионного канала изменять свои свойства, свои характеристики (</a:t>
            </a:r>
            <a:r>
              <a:rPr lang="ru-RU" sz="2000" dirty="0" err="1" smtClean="0"/>
              <a:t>фосфорилирование</a:t>
            </a:r>
            <a:r>
              <a:rPr lang="ru-RU" sz="2000" dirty="0" smtClean="0"/>
              <a:t> аминокислот канальных белков с внутренней стороны мембраны </a:t>
            </a:r>
            <a:r>
              <a:rPr lang="ru-RU" sz="2000" dirty="0" err="1" smtClean="0"/>
              <a:t>ферментами-протеинкиназами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4687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/>
              <a:t>В настоящее время известно более чем 100 ионных каналов.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329006"/>
            <a:ext cx="7157987" cy="55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229600" cy="12870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Животные клетки ограничены плазматической мембраной. Ее строении, очень сходно со строением многих внутриклеточных мембран.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54628" y="174172"/>
            <a:ext cx="5910943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dirty="0" smtClean="0">
                <a:ln w="50800"/>
                <a:solidFill>
                  <a:srgbClr val="FF0066"/>
                </a:solidFill>
              </a:rPr>
              <a:t>Классификация ионных каналов</a:t>
            </a:r>
            <a:endParaRPr lang="ru-RU" sz="4000" dirty="0">
              <a:ln w="50800"/>
              <a:solidFill>
                <a:srgbClr val="FF0066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00200"/>
          <a:ext cx="9143999" cy="504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pSp>
        <p:nvGrpSpPr>
          <p:cNvPr id="3" name="Группа 156"/>
          <p:cNvGrpSpPr/>
          <p:nvPr/>
        </p:nvGrpSpPr>
        <p:grpSpPr>
          <a:xfrm>
            <a:off x="1578422" y="1992086"/>
            <a:ext cx="5943613" cy="3207658"/>
            <a:chOff x="1709054" y="1992086"/>
            <a:chExt cx="5943613" cy="3207658"/>
          </a:xfrm>
        </p:grpSpPr>
        <p:grpSp>
          <p:nvGrpSpPr>
            <p:cNvPr id="7" name="Группа 119"/>
            <p:cNvGrpSpPr/>
            <p:nvPr/>
          </p:nvGrpSpPr>
          <p:grpSpPr>
            <a:xfrm>
              <a:off x="1709054" y="2601686"/>
              <a:ext cx="5943613" cy="2068275"/>
              <a:chOff x="283026" y="925286"/>
              <a:chExt cx="5943613" cy="2068275"/>
            </a:xfrm>
          </p:grpSpPr>
          <p:grpSp>
            <p:nvGrpSpPr>
              <p:cNvPr id="8" name="Группа 6"/>
              <p:cNvGrpSpPr/>
              <p:nvPr/>
            </p:nvGrpSpPr>
            <p:grpSpPr>
              <a:xfrm>
                <a:off x="283027" y="92528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Группа 7"/>
              <p:cNvGrpSpPr/>
              <p:nvPr/>
            </p:nvGrpSpPr>
            <p:grpSpPr>
              <a:xfrm>
                <a:off x="620484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Группа 11"/>
              <p:cNvGrpSpPr/>
              <p:nvPr/>
            </p:nvGrpSpPr>
            <p:grpSpPr>
              <a:xfrm>
                <a:off x="957941" y="936172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3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Группа 15"/>
              <p:cNvGrpSpPr/>
              <p:nvPr/>
            </p:nvGrpSpPr>
            <p:grpSpPr>
              <a:xfrm>
                <a:off x="1306284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7" name="Овал 1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Группа 19"/>
              <p:cNvGrpSpPr/>
              <p:nvPr/>
            </p:nvGrpSpPr>
            <p:grpSpPr>
              <a:xfrm>
                <a:off x="2884725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1" name="Овал 2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Группа 23"/>
              <p:cNvGrpSpPr/>
              <p:nvPr/>
            </p:nvGrpSpPr>
            <p:grpSpPr>
              <a:xfrm>
                <a:off x="3222181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Группа 27"/>
              <p:cNvGrpSpPr/>
              <p:nvPr/>
            </p:nvGrpSpPr>
            <p:grpSpPr>
              <a:xfrm>
                <a:off x="3548753" y="94705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9" name="Овал 2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6" name="Группа 31"/>
              <p:cNvGrpSpPr/>
              <p:nvPr/>
            </p:nvGrpSpPr>
            <p:grpSpPr>
              <a:xfrm>
                <a:off x="38862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3" name="Овал 3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Группа 35"/>
              <p:cNvGrpSpPr/>
              <p:nvPr/>
            </p:nvGrpSpPr>
            <p:grpSpPr>
              <a:xfrm>
                <a:off x="42345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Группа 39"/>
              <p:cNvGrpSpPr/>
              <p:nvPr/>
            </p:nvGrpSpPr>
            <p:grpSpPr>
              <a:xfrm>
                <a:off x="4898582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1" name="Овал 4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Группа 43"/>
              <p:cNvGrpSpPr/>
              <p:nvPr/>
            </p:nvGrpSpPr>
            <p:grpSpPr>
              <a:xfrm>
                <a:off x="45720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5" name="Овал 4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Группа 47"/>
              <p:cNvGrpSpPr/>
              <p:nvPr/>
            </p:nvGrpSpPr>
            <p:grpSpPr>
              <a:xfrm>
                <a:off x="52251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9" name="Овал 4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Группа 51"/>
              <p:cNvGrpSpPr/>
              <p:nvPr/>
            </p:nvGrpSpPr>
            <p:grpSpPr>
              <a:xfrm>
                <a:off x="5551725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3" name="Овал 5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" name="Группа 55"/>
              <p:cNvGrpSpPr/>
              <p:nvPr/>
            </p:nvGrpSpPr>
            <p:grpSpPr>
              <a:xfrm>
                <a:off x="5889182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1" name="Группа 6"/>
              <p:cNvGrpSpPr/>
              <p:nvPr/>
            </p:nvGrpSpPr>
            <p:grpSpPr>
              <a:xfrm flipV="1">
                <a:off x="283026" y="199207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7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2" name="Группа 7"/>
              <p:cNvGrpSpPr/>
              <p:nvPr/>
            </p:nvGrpSpPr>
            <p:grpSpPr>
              <a:xfrm flipV="1">
                <a:off x="620483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4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3" name="Группа 11"/>
              <p:cNvGrpSpPr/>
              <p:nvPr/>
            </p:nvGrpSpPr>
            <p:grpSpPr>
              <a:xfrm flipV="1">
                <a:off x="957940" y="1981189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1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Группа 15"/>
              <p:cNvGrpSpPr/>
              <p:nvPr/>
            </p:nvGrpSpPr>
            <p:grpSpPr>
              <a:xfrm flipV="1">
                <a:off x="1306283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8" name="Овал 10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Группа 19"/>
              <p:cNvGrpSpPr/>
              <p:nvPr/>
            </p:nvGrpSpPr>
            <p:grpSpPr>
              <a:xfrm flipV="1">
                <a:off x="2884724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5" name="Овал 10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Группа 23"/>
              <p:cNvGrpSpPr/>
              <p:nvPr/>
            </p:nvGrpSpPr>
            <p:grpSpPr>
              <a:xfrm flipV="1">
                <a:off x="3222180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2" name="Овал 101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Группа 27"/>
              <p:cNvGrpSpPr/>
              <p:nvPr/>
            </p:nvGrpSpPr>
            <p:grpSpPr>
              <a:xfrm flipV="1">
                <a:off x="3548752" y="197030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9" name="Овал 9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Полилиния 10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Группа 31"/>
              <p:cNvGrpSpPr/>
              <p:nvPr/>
            </p:nvGrpSpPr>
            <p:grpSpPr>
              <a:xfrm flipV="1">
                <a:off x="38862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6" name="Овал 95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Группа 35"/>
              <p:cNvGrpSpPr/>
              <p:nvPr/>
            </p:nvGrpSpPr>
            <p:grpSpPr>
              <a:xfrm flipV="1">
                <a:off x="42345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3" name="Овал 9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Группа 39"/>
              <p:cNvGrpSpPr/>
              <p:nvPr/>
            </p:nvGrpSpPr>
            <p:grpSpPr>
              <a:xfrm flipV="1">
                <a:off x="4898581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0" name="Овал 89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Группа 43"/>
              <p:cNvGrpSpPr/>
              <p:nvPr/>
            </p:nvGrpSpPr>
            <p:grpSpPr>
              <a:xfrm flipV="1">
                <a:off x="45720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7" name="Овал 8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47"/>
              <p:cNvGrpSpPr/>
              <p:nvPr/>
            </p:nvGrpSpPr>
            <p:grpSpPr>
              <a:xfrm flipV="1">
                <a:off x="52251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4" name="Овал 8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Группа 51"/>
              <p:cNvGrpSpPr/>
              <p:nvPr/>
            </p:nvGrpSpPr>
            <p:grpSpPr>
              <a:xfrm flipV="1">
                <a:off x="5551724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1" name="Овал 8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Группа 55"/>
              <p:cNvGrpSpPr/>
              <p:nvPr/>
            </p:nvGrpSpPr>
            <p:grpSpPr>
              <a:xfrm flipV="1">
                <a:off x="5889181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78" name="Овал 7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1" name="Скругленный прямоугольник 120"/>
            <p:cNvSpPr/>
            <p:nvPr/>
          </p:nvSpPr>
          <p:spPr bwMode="auto">
            <a:xfrm>
              <a:off x="2982685" y="2416629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 bwMode="auto">
            <a:xfrm>
              <a:off x="3929743" y="2416628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5" name="Группа 134"/>
            <p:cNvGrpSpPr/>
            <p:nvPr/>
          </p:nvGrpSpPr>
          <p:grpSpPr>
            <a:xfrm>
              <a:off x="5921827" y="2024743"/>
              <a:ext cx="653142" cy="751114"/>
              <a:chOff x="3548743" y="283028"/>
              <a:chExt cx="653142" cy="751114"/>
            </a:xfrm>
          </p:grpSpPr>
          <p:sp>
            <p:nvSpPr>
              <p:cNvPr id="123" name="Овал 122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 bwMode="auto">
            <a:xfrm>
              <a:off x="7010400" y="2275114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6" name="Группа 136"/>
            <p:cNvGrpSpPr/>
            <p:nvPr/>
          </p:nvGrpSpPr>
          <p:grpSpPr>
            <a:xfrm flipH="1">
              <a:off x="1828799" y="1992086"/>
              <a:ext cx="653142" cy="751114"/>
              <a:chOff x="3548743" y="283028"/>
              <a:chExt cx="653142" cy="751114"/>
            </a:xfrm>
          </p:grpSpPr>
          <p:sp>
            <p:nvSpPr>
              <p:cNvPr id="138" name="Овал 137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0" name="Овал 149"/>
            <p:cNvSpPr/>
            <p:nvPr/>
          </p:nvSpPr>
          <p:spPr bwMode="auto">
            <a:xfrm>
              <a:off x="6977743" y="2481943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6912427" y="2013858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6966856" y="2155372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7010400" y="23077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7162800" y="2198908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5856513" y="4550229"/>
              <a:ext cx="1112158" cy="649515"/>
            </a:xfrm>
            <a:custGeom>
              <a:avLst/>
              <a:gdLst>
                <a:gd name="connsiteX0" fmla="*/ 54429 w 1112158"/>
                <a:gd name="connsiteY0" fmla="*/ 76200 h 649515"/>
                <a:gd name="connsiteX1" fmla="*/ 359229 w 1112158"/>
                <a:gd name="connsiteY1" fmla="*/ 76200 h 649515"/>
                <a:gd name="connsiteX2" fmla="*/ 783772 w 1112158"/>
                <a:gd name="connsiteY2" fmla="*/ 54429 h 649515"/>
                <a:gd name="connsiteX3" fmla="*/ 1055915 w 1112158"/>
                <a:gd name="connsiteY3" fmla="*/ 21771 h 649515"/>
                <a:gd name="connsiteX4" fmla="*/ 1077686 w 1112158"/>
                <a:gd name="connsiteY4" fmla="*/ 185057 h 649515"/>
                <a:gd name="connsiteX5" fmla="*/ 849086 w 1112158"/>
                <a:gd name="connsiteY5" fmla="*/ 402771 h 649515"/>
                <a:gd name="connsiteX6" fmla="*/ 794658 w 1112158"/>
                <a:gd name="connsiteY6" fmla="*/ 598714 h 649515"/>
                <a:gd name="connsiteX7" fmla="*/ 446315 w 1112158"/>
                <a:gd name="connsiteY7" fmla="*/ 620486 h 649515"/>
                <a:gd name="connsiteX8" fmla="*/ 228600 w 1112158"/>
                <a:gd name="connsiteY8" fmla="*/ 424543 h 649515"/>
                <a:gd name="connsiteX9" fmla="*/ 130629 w 1112158"/>
                <a:gd name="connsiteY9" fmla="*/ 195943 h 649515"/>
                <a:gd name="connsiteX10" fmla="*/ 32658 w 1112158"/>
                <a:gd name="connsiteY10" fmla="*/ 174171 h 649515"/>
                <a:gd name="connsiteX11" fmla="*/ 54429 w 1112158"/>
                <a:gd name="connsiteY11" fmla="*/ 76200 h 6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58" h="649515">
                  <a:moveTo>
                    <a:pt x="54429" y="76200"/>
                  </a:moveTo>
                  <a:cubicBezTo>
                    <a:pt x="108858" y="59871"/>
                    <a:pt x="237672" y="79828"/>
                    <a:pt x="359229" y="76200"/>
                  </a:cubicBezTo>
                  <a:cubicBezTo>
                    <a:pt x="480786" y="72572"/>
                    <a:pt x="667658" y="63500"/>
                    <a:pt x="783772" y="54429"/>
                  </a:cubicBezTo>
                  <a:cubicBezTo>
                    <a:pt x="899886" y="45358"/>
                    <a:pt x="1006929" y="0"/>
                    <a:pt x="1055915" y="21771"/>
                  </a:cubicBezTo>
                  <a:cubicBezTo>
                    <a:pt x="1104901" y="43542"/>
                    <a:pt x="1112158" y="121557"/>
                    <a:pt x="1077686" y="185057"/>
                  </a:cubicBezTo>
                  <a:cubicBezTo>
                    <a:pt x="1043215" y="248557"/>
                    <a:pt x="896257" y="333828"/>
                    <a:pt x="849086" y="402771"/>
                  </a:cubicBezTo>
                  <a:cubicBezTo>
                    <a:pt x="801915" y="471714"/>
                    <a:pt x="861786" y="562428"/>
                    <a:pt x="794658" y="598714"/>
                  </a:cubicBezTo>
                  <a:cubicBezTo>
                    <a:pt x="727530" y="635000"/>
                    <a:pt x="540658" y="649515"/>
                    <a:pt x="446315" y="620486"/>
                  </a:cubicBezTo>
                  <a:cubicBezTo>
                    <a:pt x="351972" y="591458"/>
                    <a:pt x="281214" y="495300"/>
                    <a:pt x="228600" y="424543"/>
                  </a:cubicBezTo>
                  <a:cubicBezTo>
                    <a:pt x="175986" y="353786"/>
                    <a:pt x="163286" y="237672"/>
                    <a:pt x="130629" y="195943"/>
                  </a:cubicBezTo>
                  <a:cubicBezTo>
                    <a:pt x="97972" y="154214"/>
                    <a:pt x="43544" y="194128"/>
                    <a:pt x="32658" y="174171"/>
                  </a:cubicBezTo>
                  <a:cubicBezTo>
                    <a:pt x="21772" y="154214"/>
                    <a:pt x="0" y="92529"/>
                    <a:pt x="54429" y="762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4898571" y="2440214"/>
              <a:ext cx="834571" cy="847271"/>
            </a:xfrm>
            <a:custGeom>
              <a:avLst/>
              <a:gdLst>
                <a:gd name="connsiteX0" fmla="*/ 272142 w 834571"/>
                <a:gd name="connsiteY0" fmla="*/ 52614 h 847271"/>
                <a:gd name="connsiteX1" fmla="*/ 642257 w 834571"/>
                <a:gd name="connsiteY1" fmla="*/ 9071 h 847271"/>
                <a:gd name="connsiteX2" fmla="*/ 751114 w 834571"/>
                <a:gd name="connsiteY2" fmla="*/ 107042 h 847271"/>
                <a:gd name="connsiteX3" fmla="*/ 827314 w 834571"/>
                <a:gd name="connsiteY3" fmla="*/ 390071 h 847271"/>
                <a:gd name="connsiteX4" fmla="*/ 707571 w 834571"/>
                <a:gd name="connsiteY4" fmla="*/ 749300 h 847271"/>
                <a:gd name="connsiteX5" fmla="*/ 457199 w 834571"/>
                <a:gd name="connsiteY5" fmla="*/ 727528 h 847271"/>
                <a:gd name="connsiteX6" fmla="*/ 272142 w 834571"/>
                <a:gd name="connsiteY6" fmla="*/ 760185 h 847271"/>
                <a:gd name="connsiteX7" fmla="*/ 174171 w 834571"/>
                <a:gd name="connsiteY7" fmla="*/ 836385 h 847271"/>
                <a:gd name="connsiteX8" fmla="*/ 21771 w 834571"/>
                <a:gd name="connsiteY8" fmla="*/ 694871 h 847271"/>
                <a:gd name="connsiteX9" fmla="*/ 43542 w 834571"/>
                <a:gd name="connsiteY9" fmla="*/ 498928 h 847271"/>
                <a:gd name="connsiteX10" fmla="*/ 43542 w 834571"/>
                <a:gd name="connsiteY10" fmla="*/ 183242 h 847271"/>
                <a:gd name="connsiteX11" fmla="*/ 272142 w 834571"/>
                <a:gd name="connsiteY11" fmla="*/ 52614 h 8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571" h="847271">
                  <a:moveTo>
                    <a:pt x="272142" y="52614"/>
                  </a:moveTo>
                  <a:cubicBezTo>
                    <a:pt x="371928" y="23586"/>
                    <a:pt x="562428" y="0"/>
                    <a:pt x="642257" y="9071"/>
                  </a:cubicBezTo>
                  <a:cubicBezTo>
                    <a:pt x="722086" y="18142"/>
                    <a:pt x="720271" y="43542"/>
                    <a:pt x="751114" y="107042"/>
                  </a:cubicBezTo>
                  <a:cubicBezTo>
                    <a:pt x="781957" y="170542"/>
                    <a:pt x="834571" y="283028"/>
                    <a:pt x="827314" y="390071"/>
                  </a:cubicBezTo>
                  <a:cubicBezTo>
                    <a:pt x="820057" y="497114"/>
                    <a:pt x="769257" y="693057"/>
                    <a:pt x="707571" y="749300"/>
                  </a:cubicBezTo>
                  <a:cubicBezTo>
                    <a:pt x="645885" y="805543"/>
                    <a:pt x="529770" y="725714"/>
                    <a:pt x="457199" y="727528"/>
                  </a:cubicBezTo>
                  <a:cubicBezTo>
                    <a:pt x="384628" y="729342"/>
                    <a:pt x="319313" y="742042"/>
                    <a:pt x="272142" y="760185"/>
                  </a:cubicBezTo>
                  <a:cubicBezTo>
                    <a:pt x="224971" y="778328"/>
                    <a:pt x="215899" y="847271"/>
                    <a:pt x="174171" y="836385"/>
                  </a:cubicBezTo>
                  <a:cubicBezTo>
                    <a:pt x="132443" y="825499"/>
                    <a:pt x="43542" y="751114"/>
                    <a:pt x="21771" y="694871"/>
                  </a:cubicBezTo>
                  <a:cubicBezTo>
                    <a:pt x="0" y="638628"/>
                    <a:pt x="39914" y="584199"/>
                    <a:pt x="43542" y="498928"/>
                  </a:cubicBezTo>
                  <a:cubicBezTo>
                    <a:pt x="47170" y="413657"/>
                    <a:pt x="7256" y="259442"/>
                    <a:pt x="43542" y="183242"/>
                  </a:cubicBezTo>
                  <a:cubicBezTo>
                    <a:pt x="79828" y="107042"/>
                    <a:pt x="172356" y="81642"/>
                    <a:pt x="272142" y="5261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8" name="Овал 157"/>
          <p:cNvSpPr/>
          <p:nvPr/>
        </p:nvSpPr>
        <p:spPr bwMode="auto">
          <a:xfrm>
            <a:off x="3276600" y="9361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2634343" y="5334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2547258" y="14913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4103914" y="15240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4038600" y="370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4822372" y="12192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3820886" y="9144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3178629" y="5116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091544" y="14695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648200" y="150223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4582886" y="3483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5366658" y="119743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3429000" y="56061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2786743" y="52033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2699658" y="616131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4256314" y="61939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4191000" y="5040087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4974772" y="58891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0208 0.01829 -0.00417 0.03658 4.16667E-6 0.04445 C 0.00417 0.05232 0.01667 0.04862 0.025 0.04769 C 0.03333 0.04676 0.04444 0.03797 0.05 0.0382 C 0.05556 0.03843 0.06146 0.04376 0.05833 0.04931 C 0.05521 0.05487 0.03958 0.0676 0.0309 0.07153 C 0.02222 0.07547 0.00868 0.06598 0.0059 0.07315 C 0.00313 0.08033 0.00747 0.10788 0.01424 0.11436 C 0.02101 0.12084 0.03507 0.10695 0.04635 0.11274 C 0.05764 0.11852 0.08958 0.14075 0.08212 0.14931 C 0.07465 0.15788 0.02083 0.16575 0.00122 0.16366 C -0.0184 0.16158 -0.03385 0.14399 -0.03576 0.13658 C -0.03767 0.12917 -0.01649 0.11991 -0.01076 0.11922 C -0.00503 0.11852 -0.00538 0.1213 -0.00122 0.13195 C 0.00295 0.1426 0.01528 0.16899 0.01424 0.18264 C 0.01319 0.1963 -0.00573 0.20533 -0.00712 0.21436 C -0.00851 0.22339 0.00295 0.22801 0.0059 0.23658 C 0.00885 0.24514 0.01267 0.25626 0.01076 0.26528 C 0.00885 0.27431 -0.00573 0.28079 -0.0059 0.29051 C -0.00608 0.30024 0.00955 0.31204 0.00955 0.32385 C 0.00955 0.33565 -0.0059 0.34954 -0.0059 0.36204 C -0.0059 0.37454 0.01042 0.38589 0.00955 0.39862 C 0.00868 0.41135 -0.01198 0.42524 -0.01076 0.4382 C -0.00955 0.45116 0.01406 0.46181 0.01667 0.47639 C 0.01927 0.49098 0.01181 0.51065 0.00469 0.52547 C -0.00243 0.54028 -0.01944 0.55047 -0.02622 0.56528 C -0.03299 0.5801 -0.04948 0.60579 -0.03576 0.61436 C -0.02205 0.62292 0.03941 0.61181 0.0559 0.61598 C 0.0724 0.62014 0.06007 0.61991 0.06302 0.63982 C 0.06597 0.65973 0.07899 0.72964 0.07378 0.73496 C 0.06858 0.74028 0.03611 0.69214 0.03212 0.67153 C 0.02813 0.65093 0.05608 0.63311 0.05 0.61112 C 0.04392 0.58913 0.00226 0.56089 -0.00469 0.53982 C -0.01163 0.51876 0.00417 0.50232 0.00833 0.48426 C 0.0125 0.46621 0.02396 0.44538 0.02031 0.43195 C 0.01667 0.41852 -0.0125 0.41621 -0.01302 0.40325 C -0.01354 0.39028 0.01545 0.36876 0.01667 0.35417 C 0.01788 0.33959 -0.00486 0.32709 -0.0059 0.31598 C -0.00694 0.30487 0.01042 0.29839 0.01076 0.28751 C 0.01111 0.27663 -0.00417 0.26274 -0.00365 0.25093 C -0.00312 0.23913 0.01476 0.22917 0.01424 0.21598 C 0.01372 0.20278 -0.01302 0.19005 -0.00712 0.17153 C -0.00122 0.15301 0.04444 0.12801 0.05 0.10487 C 0.05556 0.08172 0.03733 0.04885 0.02622 0.03195 C 0.0151 0.01505 -0.0092 0.00811 -0.01667 0.00325 " pathEditMode="relative" ptsTypes="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Скругленный прямоугольник 18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pSp>
        <p:nvGrpSpPr>
          <p:cNvPr id="3" name="Группа 156"/>
          <p:cNvGrpSpPr/>
          <p:nvPr/>
        </p:nvGrpSpPr>
        <p:grpSpPr>
          <a:xfrm>
            <a:off x="1534883" y="1763486"/>
            <a:ext cx="5943613" cy="3207658"/>
            <a:chOff x="283026" y="315686"/>
            <a:chExt cx="5943613" cy="3207658"/>
          </a:xfrm>
        </p:grpSpPr>
        <p:grpSp>
          <p:nvGrpSpPr>
            <p:cNvPr id="7" name="Группа 119"/>
            <p:cNvGrpSpPr/>
            <p:nvPr/>
          </p:nvGrpSpPr>
          <p:grpSpPr>
            <a:xfrm>
              <a:off x="283026" y="925286"/>
              <a:ext cx="5943613" cy="2068275"/>
              <a:chOff x="283026" y="925286"/>
              <a:chExt cx="5943613" cy="2068275"/>
            </a:xfrm>
          </p:grpSpPr>
          <p:grpSp>
            <p:nvGrpSpPr>
              <p:cNvPr id="8" name="Группа 6"/>
              <p:cNvGrpSpPr/>
              <p:nvPr/>
            </p:nvGrpSpPr>
            <p:grpSpPr>
              <a:xfrm>
                <a:off x="283027" y="92528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Группа 7"/>
              <p:cNvGrpSpPr/>
              <p:nvPr/>
            </p:nvGrpSpPr>
            <p:grpSpPr>
              <a:xfrm>
                <a:off x="620484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Группа 11"/>
              <p:cNvGrpSpPr/>
              <p:nvPr/>
            </p:nvGrpSpPr>
            <p:grpSpPr>
              <a:xfrm>
                <a:off x="957941" y="936172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3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Группа 15"/>
              <p:cNvGrpSpPr/>
              <p:nvPr/>
            </p:nvGrpSpPr>
            <p:grpSpPr>
              <a:xfrm>
                <a:off x="1306284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7" name="Овал 1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Группа 19"/>
              <p:cNvGrpSpPr/>
              <p:nvPr/>
            </p:nvGrpSpPr>
            <p:grpSpPr>
              <a:xfrm>
                <a:off x="2884725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1" name="Овал 2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Группа 23"/>
              <p:cNvGrpSpPr/>
              <p:nvPr/>
            </p:nvGrpSpPr>
            <p:grpSpPr>
              <a:xfrm>
                <a:off x="3222181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Группа 27"/>
              <p:cNvGrpSpPr/>
              <p:nvPr/>
            </p:nvGrpSpPr>
            <p:grpSpPr>
              <a:xfrm>
                <a:off x="3548753" y="94705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9" name="Овал 2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6" name="Группа 31"/>
              <p:cNvGrpSpPr/>
              <p:nvPr/>
            </p:nvGrpSpPr>
            <p:grpSpPr>
              <a:xfrm>
                <a:off x="38862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3" name="Овал 3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Группа 35"/>
              <p:cNvGrpSpPr/>
              <p:nvPr/>
            </p:nvGrpSpPr>
            <p:grpSpPr>
              <a:xfrm>
                <a:off x="42345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Группа 39"/>
              <p:cNvGrpSpPr/>
              <p:nvPr/>
            </p:nvGrpSpPr>
            <p:grpSpPr>
              <a:xfrm>
                <a:off x="4898582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1" name="Овал 4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Группа 43"/>
              <p:cNvGrpSpPr/>
              <p:nvPr/>
            </p:nvGrpSpPr>
            <p:grpSpPr>
              <a:xfrm>
                <a:off x="45720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5" name="Овал 4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Группа 47"/>
              <p:cNvGrpSpPr/>
              <p:nvPr/>
            </p:nvGrpSpPr>
            <p:grpSpPr>
              <a:xfrm>
                <a:off x="52251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9" name="Овал 4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Группа 51"/>
              <p:cNvGrpSpPr/>
              <p:nvPr/>
            </p:nvGrpSpPr>
            <p:grpSpPr>
              <a:xfrm>
                <a:off x="5551725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3" name="Овал 5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" name="Группа 55"/>
              <p:cNvGrpSpPr/>
              <p:nvPr/>
            </p:nvGrpSpPr>
            <p:grpSpPr>
              <a:xfrm>
                <a:off x="5889182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1" name="Группа 6"/>
              <p:cNvGrpSpPr/>
              <p:nvPr/>
            </p:nvGrpSpPr>
            <p:grpSpPr>
              <a:xfrm flipV="1">
                <a:off x="283026" y="199207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7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2" name="Группа 7"/>
              <p:cNvGrpSpPr/>
              <p:nvPr/>
            </p:nvGrpSpPr>
            <p:grpSpPr>
              <a:xfrm flipV="1">
                <a:off x="620483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4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3" name="Группа 11"/>
              <p:cNvGrpSpPr/>
              <p:nvPr/>
            </p:nvGrpSpPr>
            <p:grpSpPr>
              <a:xfrm flipV="1">
                <a:off x="957940" y="1981189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1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Группа 15"/>
              <p:cNvGrpSpPr/>
              <p:nvPr/>
            </p:nvGrpSpPr>
            <p:grpSpPr>
              <a:xfrm flipV="1">
                <a:off x="1306283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8" name="Овал 10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Группа 19"/>
              <p:cNvGrpSpPr/>
              <p:nvPr/>
            </p:nvGrpSpPr>
            <p:grpSpPr>
              <a:xfrm flipV="1">
                <a:off x="2884724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5" name="Овал 10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Группа 23"/>
              <p:cNvGrpSpPr/>
              <p:nvPr/>
            </p:nvGrpSpPr>
            <p:grpSpPr>
              <a:xfrm flipV="1">
                <a:off x="3222180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2" name="Овал 101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Группа 27"/>
              <p:cNvGrpSpPr/>
              <p:nvPr/>
            </p:nvGrpSpPr>
            <p:grpSpPr>
              <a:xfrm flipV="1">
                <a:off x="3548752" y="197030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9" name="Овал 9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Полилиния 10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Группа 31"/>
              <p:cNvGrpSpPr/>
              <p:nvPr/>
            </p:nvGrpSpPr>
            <p:grpSpPr>
              <a:xfrm flipV="1">
                <a:off x="38862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6" name="Овал 95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Группа 35"/>
              <p:cNvGrpSpPr/>
              <p:nvPr/>
            </p:nvGrpSpPr>
            <p:grpSpPr>
              <a:xfrm flipV="1">
                <a:off x="42345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3" name="Овал 9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Группа 39"/>
              <p:cNvGrpSpPr/>
              <p:nvPr/>
            </p:nvGrpSpPr>
            <p:grpSpPr>
              <a:xfrm flipV="1">
                <a:off x="4898581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0" name="Овал 89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Группа 43"/>
              <p:cNvGrpSpPr/>
              <p:nvPr/>
            </p:nvGrpSpPr>
            <p:grpSpPr>
              <a:xfrm flipV="1">
                <a:off x="45720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7" name="Овал 8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47"/>
              <p:cNvGrpSpPr/>
              <p:nvPr/>
            </p:nvGrpSpPr>
            <p:grpSpPr>
              <a:xfrm flipV="1">
                <a:off x="52251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4" name="Овал 8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Группа 51"/>
              <p:cNvGrpSpPr/>
              <p:nvPr/>
            </p:nvGrpSpPr>
            <p:grpSpPr>
              <a:xfrm flipV="1">
                <a:off x="5551724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1" name="Овал 8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Группа 55"/>
              <p:cNvGrpSpPr/>
              <p:nvPr/>
            </p:nvGrpSpPr>
            <p:grpSpPr>
              <a:xfrm flipV="1">
                <a:off x="5889181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78" name="Овал 7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1" name="Скругленный прямоугольник 120"/>
            <p:cNvSpPr/>
            <p:nvPr/>
          </p:nvSpPr>
          <p:spPr bwMode="auto">
            <a:xfrm>
              <a:off x="1556657" y="740229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 bwMode="auto">
            <a:xfrm>
              <a:off x="2503715" y="740228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5" name="Группа 134"/>
            <p:cNvGrpSpPr/>
            <p:nvPr/>
          </p:nvGrpSpPr>
          <p:grpSpPr>
            <a:xfrm>
              <a:off x="4495799" y="348343"/>
              <a:ext cx="653142" cy="751114"/>
              <a:chOff x="3548743" y="283028"/>
              <a:chExt cx="653142" cy="751114"/>
            </a:xfrm>
          </p:grpSpPr>
          <p:sp>
            <p:nvSpPr>
              <p:cNvPr id="123" name="Овал 122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 bwMode="auto">
            <a:xfrm>
              <a:off x="5584372" y="598714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6" name="Группа 136"/>
            <p:cNvGrpSpPr/>
            <p:nvPr/>
          </p:nvGrpSpPr>
          <p:grpSpPr>
            <a:xfrm flipH="1">
              <a:off x="402771" y="315686"/>
              <a:ext cx="653142" cy="751114"/>
              <a:chOff x="3548743" y="283028"/>
              <a:chExt cx="653142" cy="751114"/>
            </a:xfrm>
          </p:grpSpPr>
          <p:sp>
            <p:nvSpPr>
              <p:cNvPr id="138" name="Овал 137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0" name="Овал 149"/>
            <p:cNvSpPr/>
            <p:nvPr/>
          </p:nvSpPr>
          <p:spPr bwMode="auto">
            <a:xfrm>
              <a:off x="5551715" y="805543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5486399" y="337458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5540828" y="478972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5584372" y="6313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5736772" y="522508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430485" y="2873829"/>
              <a:ext cx="1112158" cy="649515"/>
            </a:xfrm>
            <a:custGeom>
              <a:avLst/>
              <a:gdLst>
                <a:gd name="connsiteX0" fmla="*/ 54429 w 1112158"/>
                <a:gd name="connsiteY0" fmla="*/ 76200 h 649515"/>
                <a:gd name="connsiteX1" fmla="*/ 359229 w 1112158"/>
                <a:gd name="connsiteY1" fmla="*/ 76200 h 649515"/>
                <a:gd name="connsiteX2" fmla="*/ 783772 w 1112158"/>
                <a:gd name="connsiteY2" fmla="*/ 54429 h 649515"/>
                <a:gd name="connsiteX3" fmla="*/ 1055915 w 1112158"/>
                <a:gd name="connsiteY3" fmla="*/ 21771 h 649515"/>
                <a:gd name="connsiteX4" fmla="*/ 1077686 w 1112158"/>
                <a:gd name="connsiteY4" fmla="*/ 185057 h 649515"/>
                <a:gd name="connsiteX5" fmla="*/ 849086 w 1112158"/>
                <a:gd name="connsiteY5" fmla="*/ 402771 h 649515"/>
                <a:gd name="connsiteX6" fmla="*/ 794658 w 1112158"/>
                <a:gd name="connsiteY6" fmla="*/ 598714 h 649515"/>
                <a:gd name="connsiteX7" fmla="*/ 446315 w 1112158"/>
                <a:gd name="connsiteY7" fmla="*/ 620486 h 649515"/>
                <a:gd name="connsiteX8" fmla="*/ 228600 w 1112158"/>
                <a:gd name="connsiteY8" fmla="*/ 424543 h 649515"/>
                <a:gd name="connsiteX9" fmla="*/ 130629 w 1112158"/>
                <a:gd name="connsiteY9" fmla="*/ 195943 h 649515"/>
                <a:gd name="connsiteX10" fmla="*/ 32658 w 1112158"/>
                <a:gd name="connsiteY10" fmla="*/ 174171 h 649515"/>
                <a:gd name="connsiteX11" fmla="*/ 54429 w 1112158"/>
                <a:gd name="connsiteY11" fmla="*/ 76200 h 6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58" h="649515">
                  <a:moveTo>
                    <a:pt x="54429" y="76200"/>
                  </a:moveTo>
                  <a:cubicBezTo>
                    <a:pt x="108858" y="59871"/>
                    <a:pt x="237672" y="79828"/>
                    <a:pt x="359229" y="76200"/>
                  </a:cubicBezTo>
                  <a:cubicBezTo>
                    <a:pt x="480786" y="72572"/>
                    <a:pt x="667658" y="63500"/>
                    <a:pt x="783772" y="54429"/>
                  </a:cubicBezTo>
                  <a:cubicBezTo>
                    <a:pt x="899886" y="45358"/>
                    <a:pt x="1006929" y="0"/>
                    <a:pt x="1055915" y="21771"/>
                  </a:cubicBezTo>
                  <a:cubicBezTo>
                    <a:pt x="1104901" y="43542"/>
                    <a:pt x="1112158" y="121557"/>
                    <a:pt x="1077686" y="185057"/>
                  </a:cubicBezTo>
                  <a:cubicBezTo>
                    <a:pt x="1043215" y="248557"/>
                    <a:pt x="896257" y="333828"/>
                    <a:pt x="849086" y="402771"/>
                  </a:cubicBezTo>
                  <a:cubicBezTo>
                    <a:pt x="801915" y="471714"/>
                    <a:pt x="861786" y="562428"/>
                    <a:pt x="794658" y="598714"/>
                  </a:cubicBezTo>
                  <a:cubicBezTo>
                    <a:pt x="727530" y="635000"/>
                    <a:pt x="540658" y="649515"/>
                    <a:pt x="446315" y="620486"/>
                  </a:cubicBezTo>
                  <a:cubicBezTo>
                    <a:pt x="351972" y="591458"/>
                    <a:pt x="281214" y="495300"/>
                    <a:pt x="228600" y="424543"/>
                  </a:cubicBezTo>
                  <a:cubicBezTo>
                    <a:pt x="175986" y="353786"/>
                    <a:pt x="163286" y="237672"/>
                    <a:pt x="130629" y="195943"/>
                  </a:cubicBezTo>
                  <a:cubicBezTo>
                    <a:pt x="97972" y="154214"/>
                    <a:pt x="43544" y="194128"/>
                    <a:pt x="32658" y="174171"/>
                  </a:cubicBezTo>
                  <a:cubicBezTo>
                    <a:pt x="21772" y="154214"/>
                    <a:pt x="0" y="92529"/>
                    <a:pt x="54429" y="762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3472543" y="763814"/>
              <a:ext cx="834571" cy="847271"/>
            </a:xfrm>
            <a:custGeom>
              <a:avLst/>
              <a:gdLst>
                <a:gd name="connsiteX0" fmla="*/ 272142 w 834571"/>
                <a:gd name="connsiteY0" fmla="*/ 52614 h 847271"/>
                <a:gd name="connsiteX1" fmla="*/ 642257 w 834571"/>
                <a:gd name="connsiteY1" fmla="*/ 9071 h 847271"/>
                <a:gd name="connsiteX2" fmla="*/ 751114 w 834571"/>
                <a:gd name="connsiteY2" fmla="*/ 107042 h 847271"/>
                <a:gd name="connsiteX3" fmla="*/ 827314 w 834571"/>
                <a:gd name="connsiteY3" fmla="*/ 390071 h 847271"/>
                <a:gd name="connsiteX4" fmla="*/ 707571 w 834571"/>
                <a:gd name="connsiteY4" fmla="*/ 749300 h 847271"/>
                <a:gd name="connsiteX5" fmla="*/ 457199 w 834571"/>
                <a:gd name="connsiteY5" fmla="*/ 727528 h 847271"/>
                <a:gd name="connsiteX6" fmla="*/ 272142 w 834571"/>
                <a:gd name="connsiteY6" fmla="*/ 760185 h 847271"/>
                <a:gd name="connsiteX7" fmla="*/ 174171 w 834571"/>
                <a:gd name="connsiteY7" fmla="*/ 836385 h 847271"/>
                <a:gd name="connsiteX8" fmla="*/ 21771 w 834571"/>
                <a:gd name="connsiteY8" fmla="*/ 694871 h 847271"/>
                <a:gd name="connsiteX9" fmla="*/ 43542 w 834571"/>
                <a:gd name="connsiteY9" fmla="*/ 498928 h 847271"/>
                <a:gd name="connsiteX10" fmla="*/ 43542 w 834571"/>
                <a:gd name="connsiteY10" fmla="*/ 183242 h 847271"/>
                <a:gd name="connsiteX11" fmla="*/ 272142 w 834571"/>
                <a:gd name="connsiteY11" fmla="*/ 52614 h 8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571" h="847271">
                  <a:moveTo>
                    <a:pt x="272142" y="52614"/>
                  </a:moveTo>
                  <a:cubicBezTo>
                    <a:pt x="371928" y="23586"/>
                    <a:pt x="562428" y="0"/>
                    <a:pt x="642257" y="9071"/>
                  </a:cubicBezTo>
                  <a:cubicBezTo>
                    <a:pt x="722086" y="18142"/>
                    <a:pt x="720271" y="43542"/>
                    <a:pt x="751114" y="107042"/>
                  </a:cubicBezTo>
                  <a:cubicBezTo>
                    <a:pt x="781957" y="170542"/>
                    <a:pt x="834571" y="283028"/>
                    <a:pt x="827314" y="390071"/>
                  </a:cubicBezTo>
                  <a:cubicBezTo>
                    <a:pt x="820057" y="497114"/>
                    <a:pt x="769257" y="693057"/>
                    <a:pt x="707571" y="749300"/>
                  </a:cubicBezTo>
                  <a:cubicBezTo>
                    <a:pt x="645885" y="805543"/>
                    <a:pt x="529770" y="725714"/>
                    <a:pt x="457199" y="727528"/>
                  </a:cubicBezTo>
                  <a:cubicBezTo>
                    <a:pt x="384628" y="729342"/>
                    <a:pt x="319313" y="742042"/>
                    <a:pt x="272142" y="760185"/>
                  </a:cubicBezTo>
                  <a:cubicBezTo>
                    <a:pt x="224971" y="778328"/>
                    <a:pt x="215899" y="847271"/>
                    <a:pt x="174171" y="836385"/>
                  </a:cubicBezTo>
                  <a:cubicBezTo>
                    <a:pt x="132443" y="825499"/>
                    <a:pt x="43542" y="751114"/>
                    <a:pt x="21771" y="694871"/>
                  </a:cubicBezTo>
                  <a:cubicBezTo>
                    <a:pt x="0" y="638628"/>
                    <a:pt x="39914" y="584199"/>
                    <a:pt x="43542" y="498928"/>
                  </a:cubicBezTo>
                  <a:cubicBezTo>
                    <a:pt x="47170" y="413657"/>
                    <a:pt x="7256" y="259442"/>
                    <a:pt x="43542" y="183242"/>
                  </a:cubicBezTo>
                  <a:cubicBezTo>
                    <a:pt x="79828" y="107042"/>
                    <a:pt x="172356" y="81642"/>
                    <a:pt x="272142" y="5261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8" name="Овал 157"/>
          <p:cNvSpPr/>
          <p:nvPr/>
        </p:nvSpPr>
        <p:spPr bwMode="auto">
          <a:xfrm>
            <a:off x="412568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348342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317862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655319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389708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567145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501831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437605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252548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280851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578031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656408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304800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240574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231865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387531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381000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459377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Нашивка 175"/>
          <p:cNvSpPr/>
          <p:nvPr/>
        </p:nvSpPr>
        <p:spPr bwMode="auto">
          <a:xfrm rot="5400000">
            <a:off x="2775858" y="1774372"/>
            <a:ext cx="511628" cy="446314"/>
          </a:xfrm>
          <a:prstGeom prst="chevron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Равнобедренный треугольник 176"/>
          <p:cNvSpPr/>
          <p:nvPr/>
        </p:nvSpPr>
        <p:spPr bwMode="auto">
          <a:xfrm rot="10800000">
            <a:off x="794657" y="435429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 bwMode="auto">
          <a:xfrm rot="10800000">
            <a:off x="947057" y="1099458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Равнобедренный треугольник 178"/>
          <p:cNvSpPr/>
          <p:nvPr/>
        </p:nvSpPr>
        <p:spPr bwMode="auto">
          <a:xfrm rot="10800000">
            <a:off x="1654629" y="304800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2786743" y="2862943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296 C 0.00833 -0.00046 0.01909 -0.01389 0.02482 -0.02662 C 0.03055 -0.03935 0.02725 -0.05764 0.03194 -0.0632 C 0.03663 -0.06875 0.0434 -0.06806 0.05347 -0.05996 C 0.06354 -0.05185 0.08281 -0.01551 0.09271 -0.01389 C 0.1026 -0.01227 0.1059 -0.05185 0.11302 -0.05046 C 0.12014 -0.04908 0.14409 -0.01597 0.13559 -0.00602 C 0.12708 0.00393 0.07465 0.00116 0.0618 0.00995 C 0.04896 0.01875 0.05087 0.0412 0.05816 0.04629 C 0.06545 0.05139 0.09878 0.0331 0.1059 0.04004 C 0.11302 0.04699 0.09566 0.08819 0.10104 0.08773 C 0.10642 0.08727 0.12291 0.04653 0.13802 0.0368 C 0.15312 0.02708 0.17413 0.02963 0.19149 0.02893 C 0.20868 0.02824 0.24566 0.03032 0.24271 0.03217 C 0.23975 0.03403 0.17621 0.0375 0.17361 0.04004 C 0.17083 0.04259 0.22465 0.04514 0.22604 0.04791 C 0.22725 0.05069 0.18489 0.05324 0.1809 0.05741 C 0.17691 0.06157 0.19982 0.06991 0.20225 0.07338 C 0.20469 0.07685 0.19462 0.07731 0.19514 0.07801 C 0.19548 0.0787 0.19982 0.07824 0.20469 0.07801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1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78" grpId="0" animBg="1"/>
      <p:bldP spid="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556261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92035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461555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99012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533401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710838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645524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81298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96241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24544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721724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800101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84267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23513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21662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21662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17743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20247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22315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17634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19050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20573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19485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42998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21898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28411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Группа 184"/>
          <p:cNvGrpSpPr/>
          <p:nvPr/>
        </p:nvGrpSpPr>
        <p:grpSpPr>
          <a:xfrm>
            <a:off x="185057" y="2057401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Вольтметр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-70mV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81001" y="2416627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0mV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Круговая стрелка 186"/>
          <p:cNvSpPr/>
          <p:nvPr/>
        </p:nvSpPr>
        <p:spPr bwMode="auto">
          <a:xfrm>
            <a:off x="1970314" y="1295400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8" name="Круговая стрелка 187"/>
          <p:cNvSpPr/>
          <p:nvPr/>
        </p:nvSpPr>
        <p:spPr bwMode="auto">
          <a:xfrm flipV="1">
            <a:off x="1948543" y="3973285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3276600" y="1861458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592285" y="1861457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897086" y="1861461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971799" y="1850571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971799" y="4158342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320143" y="4158342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657601" y="4169228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951514" y="4147456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80" grpId="0" animBg="1"/>
      <p:bldP spid="184" grpId="0" animBg="1"/>
      <p:bldP spid="190" grpId="0"/>
      <p:bldP spid="192" grpId="0"/>
      <p:bldP spid="193" grpId="0"/>
      <p:bldP spid="1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Скругленный прямоугольник 22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5"/>
          <p:cNvGrpSpPr/>
          <p:nvPr/>
        </p:nvGrpSpPr>
        <p:grpSpPr>
          <a:xfrm flipV="1">
            <a:off x="5932709" y="3385446"/>
            <a:ext cx="337457" cy="1001486"/>
            <a:chOff x="1143000" y="1143000"/>
            <a:chExt cx="337457" cy="1001486"/>
          </a:xfrm>
        </p:grpSpPr>
        <p:sp>
          <p:nvSpPr>
            <p:cNvPr id="253" name="Овал 25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Полилиния 25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Полилиния 25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1" name="Прямая соединительная линия 190"/>
          <p:cNvCxnSpPr>
            <a:endCxn id="188" idx="7"/>
          </p:cNvCxnSpPr>
          <p:nvPr/>
        </p:nvCxnSpPr>
        <p:spPr bwMode="auto">
          <a:xfrm rot="10800000" flipV="1">
            <a:off x="1828797" y="4463143"/>
            <a:ext cx="2035632" cy="4680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Прямая соединительная линия 193"/>
          <p:cNvCxnSpPr/>
          <p:nvPr/>
        </p:nvCxnSpPr>
        <p:spPr bwMode="auto">
          <a:xfrm rot="10800000" flipV="1">
            <a:off x="2188031" y="4376056"/>
            <a:ext cx="1654626" cy="163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Прямая соединительная линия 195"/>
          <p:cNvCxnSpPr/>
          <p:nvPr/>
        </p:nvCxnSpPr>
        <p:spPr bwMode="auto">
          <a:xfrm rot="10800000" flipV="1">
            <a:off x="2057401" y="4408714"/>
            <a:ext cx="1807029" cy="2939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Прямая соединительная линия 227"/>
          <p:cNvCxnSpPr/>
          <p:nvPr/>
        </p:nvCxnSpPr>
        <p:spPr bwMode="auto">
          <a:xfrm>
            <a:off x="4767943" y="4441371"/>
            <a:ext cx="1785258" cy="4027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4920341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278084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3973285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347855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4691741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6466113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5812969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170712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320141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3603169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6574969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7358741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071273" y="58891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429016" y="54863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341931" y="64443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4898587" y="64770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4833273" y="53231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5617045" y="61722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29539" y="2351314"/>
            <a:ext cx="337457" cy="1001486"/>
            <a:chOff x="1143000" y="1143000"/>
            <a:chExt cx="337457" cy="1001486"/>
          </a:xfrm>
        </p:grpSpPr>
        <p:sp>
          <p:nvSpPr>
            <p:cNvPr id="4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66996" y="2362199"/>
            <a:ext cx="337457" cy="1001486"/>
            <a:chOff x="1143000" y="1143000"/>
            <a:chExt cx="337457" cy="1001486"/>
          </a:xfrm>
        </p:grpSpPr>
        <p:sp>
          <p:nvSpPr>
            <p:cNvPr id="9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04453" y="2362200"/>
            <a:ext cx="337457" cy="1001486"/>
            <a:chOff x="1143000" y="1143000"/>
            <a:chExt cx="337457" cy="1001486"/>
          </a:xfrm>
        </p:grpSpPr>
        <p:sp>
          <p:nvSpPr>
            <p:cNvPr id="13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52796" y="2373085"/>
            <a:ext cx="337457" cy="1001486"/>
            <a:chOff x="1143000" y="1143000"/>
            <a:chExt cx="337457" cy="1001486"/>
          </a:xfrm>
        </p:grpSpPr>
        <p:sp>
          <p:nvSpPr>
            <p:cNvPr id="17" name="Овал 1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31237" y="2383971"/>
            <a:ext cx="337457" cy="1001486"/>
            <a:chOff x="1143000" y="1143000"/>
            <a:chExt cx="337457" cy="1001486"/>
          </a:xfrm>
        </p:grpSpPr>
        <p:sp>
          <p:nvSpPr>
            <p:cNvPr id="21" name="Овал 2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68693" y="2383971"/>
            <a:ext cx="337457" cy="1001486"/>
            <a:chOff x="1143000" y="1143000"/>
            <a:chExt cx="337457" cy="1001486"/>
          </a:xfrm>
        </p:grpSpPr>
        <p:sp>
          <p:nvSpPr>
            <p:cNvPr id="25" name="Овал 2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95265" y="2373086"/>
            <a:ext cx="337457" cy="1001486"/>
            <a:chOff x="1143000" y="1143000"/>
            <a:chExt cx="337457" cy="1001486"/>
          </a:xfrm>
        </p:grpSpPr>
        <p:sp>
          <p:nvSpPr>
            <p:cNvPr id="29" name="Овал 2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4" name="Группа 35"/>
          <p:cNvGrpSpPr/>
          <p:nvPr/>
        </p:nvGrpSpPr>
        <p:grpSpPr>
          <a:xfrm>
            <a:off x="6281065" y="2373084"/>
            <a:ext cx="337457" cy="1001486"/>
            <a:chOff x="1143000" y="1143000"/>
            <a:chExt cx="337457" cy="1001486"/>
          </a:xfrm>
        </p:grpSpPr>
        <p:sp>
          <p:nvSpPr>
            <p:cNvPr id="37" name="Овал 3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5" name="Группа 39"/>
          <p:cNvGrpSpPr/>
          <p:nvPr/>
        </p:nvGrpSpPr>
        <p:grpSpPr>
          <a:xfrm>
            <a:off x="6945094" y="2362199"/>
            <a:ext cx="337457" cy="1001486"/>
            <a:chOff x="1143000" y="1143000"/>
            <a:chExt cx="337457" cy="1001486"/>
          </a:xfrm>
        </p:grpSpPr>
        <p:sp>
          <p:nvSpPr>
            <p:cNvPr id="41" name="Овал 4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6" name="Группа 43"/>
          <p:cNvGrpSpPr/>
          <p:nvPr/>
        </p:nvGrpSpPr>
        <p:grpSpPr>
          <a:xfrm>
            <a:off x="6618522" y="2373085"/>
            <a:ext cx="337457" cy="1001486"/>
            <a:chOff x="1143000" y="1143000"/>
            <a:chExt cx="337457" cy="1001486"/>
          </a:xfrm>
        </p:grpSpPr>
        <p:sp>
          <p:nvSpPr>
            <p:cNvPr id="45" name="Овал 4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7" name="Группа 47"/>
          <p:cNvGrpSpPr/>
          <p:nvPr/>
        </p:nvGrpSpPr>
        <p:grpSpPr>
          <a:xfrm>
            <a:off x="7271665" y="2373084"/>
            <a:ext cx="337457" cy="1001486"/>
            <a:chOff x="1143000" y="1143000"/>
            <a:chExt cx="337457" cy="1001486"/>
          </a:xfrm>
        </p:grpSpPr>
        <p:sp>
          <p:nvSpPr>
            <p:cNvPr id="49" name="Овал 4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1" name="Группа 51"/>
          <p:cNvGrpSpPr/>
          <p:nvPr/>
        </p:nvGrpSpPr>
        <p:grpSpPr>
          <a:xfrm>
            <a:off x="7598237" y="2394856"/>
            <a:ext cx="337457" cy="1001486"/>
            <a:chOff x="1143000" y="1143000"/>
            <a:chExt cx="337457" cy="1001486"/>
          </a:xfrm>
        </p:grpSpPr>
        <p:sp>
          <p:nvSpPr>
            <p:cNvPr id="53" name="Овал 5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2" name="Группа 55"/>
          <p:cNvGrpSpPr/>
          <p:nvPr/>
        </p:nvGrpSpPr>
        <p:grpSpPr>
          <a:xfrm>
            <a:off x="7935694" y="2394856"/>
            <a:ext cx="337457" cy="1001486"/>
            <a:chOff x="1143000" y="1143000"/>
            <a:chExt cx="337457" cy="1001486"/>
          </a:xfrm>
        </p:grpSpPr>
        <p:sp>
          <p:nvSpPr>
            <p:cNvPr id="57" name="Овал 5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Группа 6"/>
          <p:cNvGrpSpPr/>
          <p:nvPr/>
        </p:nvGrpSpPr>
        <p:grpSpPr>
          <a:xfrm flipV="1">
            <a:off x="2329538" y="3418103"/>
            <a:ext cx="337457" cy="1001486"/>
            <a:chOff x="1143000" y="1143000"/>
            <a:chExt cx="337457" cy="1001486"/>
          </a:xfrm>
        </p:grpSpPr>
        <p:sp>
          <p:nvSpPr>
            <p:cNvPr id="117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5" name="Группа 7"/>
          <p:cNvGrpSpPr/>
          <p:nvPr/>
        </p:nvGrpSpPr>
        <p:grpSpPr>
          <a:xfrm flipV="1">
            <a:off x="2666995" y="3407218"/>
            <a:ext cx="337457" cy="1001486"/>
            <a:chOff x="1143000" y="1143000"/>
            <a:chExt cx="337457" cy="1001486"/>
          </a:xfrm>
        </p:grpSpPr>
        <p:sp>
          <p:nvSpPr>
            <p:cNvPr id="114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6" name="Группа 11"/>
          <p:cNvGrpSpPr/>
          <p:nvPr/>
        </p:nvGrpSpPr>
        <p:grpSpPr>
          <a:xfrm flipV="1">
            <a:off x="3004452" y="3407217"/>
            <a:ext cx="337457" cy="1001486"/>
            <a:chOff x="1143000" y="1143000"/>
            <a:chExt cx="337457" cy="1001486"/>
          </a:xfrm>
        </p:grpSpPr>
        <p:sp>
          <p:nvSpPr>
            <p:cNvPr id="111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7" name="Группа 15"/>
          <p:cNvGrpSpPr/>
          <p:nvPr/>
        </p:nvGrpSpPr>
        <p:grpSpPr>
          <a:xfrm flipV="1">
            <a:off x="3352795" y="3396332"/>
            <a:ext cx="337457" cy="1001486"/>
            <a:chOff x="1143000" y="1143000"/>
            <a:chExt cx="337457" cy="1001486"/>
          </a:xfrm>
        </p:grpSpPr>
        <p:sp>
          <p:nvSpPr>
            <p:cNvPr id="108" name="Овал 107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Полилиния 109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8" name="Группа 19"/>
          <p:cNvGrpSpPr/>
          <p:nvPr/>
        </p:nvGrpSpPr>
        <p:grpSpPr>
          <a:xfrm flipV="1">
            <a:off x="4931236" y="3385446"/>
            <a:ext cx="337457" cy="1001486"/>
            <a:chOff x="1143000" y="1143000"/>
            <a:chExt cx="337457" cy="1001486"/>
          </a:xfrm>
        </p:grpSpPr>
        <p:sp>
          <p:nvSpPr>
            <p:cNvPr id="105" name="Овал 10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Полилиния 10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9" name="Группа 23"/>
          <p:cNvGrpSpPr/>
          <p:nvPr/>
        </p:nvGrpSpPr>
        <p:grpSpPr>
          <a:xfrm flipV="1">
            <a:off x="5268692" y="3385446"/>
            <a:ext cx="337457" cy="1001486"/>
            <a:chOff x="1143000" y="1143000"/>
            <a:chExt cx="337457" cy="1001486"/>
          </a:xfrm>
        </p:grpSpPr>
        <p:sp>
          <p:nvSpPr>
            <p:cNvPr id="102" name="Овал 101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Полилиния 102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Полилиния 103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0" name="Группа 27"/>
          <p:cNvGrpSpPr/>
          <p:nvPr/>
        </p:nvGrpSpPr>
        <p:grpSpPr>
          <a:xfrm flipV="1">
            <a:off x="5595264" y="3396331"/>
            <a:ext cx="337457" cy="1001486"/>
            <a:chOff x="1143000" y="1143000"/>
            <a:chExt cx="337457" cy="1001486"/>
          </a:xfrm>
        </p:grpSpPr>
        <p:sp>
          <p:nvSpPr>
            <p:cNvPr id="99" name="Овал 9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Полилиния 9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Полилиния 10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1" name="Группа 35"/>
          <p:cNvGrpSpPr/>
          <p:nvPr/>
        </p:nvGrpSpPr>
        <p:grpSpPr>
          <a:xfrm flipV="1">
            <a:off x="6281064" y="3396333"/>
            <a:ext cx="337457" cy="1001486"/>
            <a:chOff x="1143000" y="1143000"/>
            <a:chExt cx="337457" cy="1001486"/>
          </a:xfrm>
        </p:grpSpPr>
        <p:sp>
          <p:nvSpPr>
            <p:cNvPr id="93" name="Овал 9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Полилиния 9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Полилиния 9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2" name="Группа 39"/>
          <p:cNvGrpSpPr/>
          <p:nvPr/>
        </p:nvGrpSpPr>
        <p:grpSpPr>
          <a:xfrm flipV="1">
            <a:off x="6945093" y="3407218"/>
            <a:ext cx="337457" cy="1001486"/>
            <a:chOff x="1143000" y="1143000"/>
            <a:chExt cx="337457" cy="1001486"/>
          </a:xfrm>
        </p:grpSpPr>
        <p:sp>
          <p:nvSpPr>
            <p:cNvPr id="90" name="Овал 89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Полилиния 91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3" name="Группа 43"/>
          <p:cNvGrpSpPr/>
          <p:nvPr/>
        </p:nvGrpSpPr>
        <p:grpSpPr>
          <a:xfrm flipV="1">
            <a:off x="6618521" y="3396332"/>
            <a:ext cx="337457" cy="1001486"/>
            <a:chOff x="1143000" y="1143000"/>
            <a:chExt cx="337457" cy="1001486"/>
          </a:xfrm>
        </p:grpSpPr>
        <p:sp>
          <p:nvSpPr>
            <p:cNvPr id="87" name="Овал 8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Полилиния 8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Полилиния 8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4" name="Группа 47"/>
          <p:cNvGrpSpPr/>
          <p:nvPr/>
        </p:nvGrpSpPr>
        <p:grpSpPr>
          <a:xfrm flipV="1">
            <a:off x="7271664" y="3396333"/>
            <a:ext cx="337457" cy="1001486"/>
            <a:chOff x="1143000" y="1143000"/>
            <a:chExt cx="337457" cy="1001486"/>
          </a:xfrm>
        </p:grpSpPr>
        <p:sp>
          <p:nvSpPr>
            <p:cNvPr id="84" name="Овал 8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5" name="Группа 51"/>
          <p:cNvGrpSpPr/>
          <p:nvPr/>
        </p:nvGrpSpPr>
        <p:grpSpPr>
          <a:xfrm flipV="1">
            <a:off x="7598236" y="3374561"/>
            <a:ext cx="337457" cy="1001486"/>
            <a:chOff x="1143000" y="1143000"/>
            <a:chExt cx="337457" cy="1001486"/>
          </a:xfrm>
        </p:grpSpPr>
        <p:sp>
          <p:nvSpPr>
            <p:cNvPr id="81" name="Овал 8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Полилиния 8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6" name="Группа 55"/>
          <p:cNvGrpSpPr/>
          <p:nvPr/>
        </p:nvGrpSpPr>
        <p:grpSpPr>
          <a:xfrm flipV="1">
            <a:off x="7935693" y="3374561"/>
            <a:ext cx="337457" cy="1001486"/>
            <a:chOff x="1143000" y="1143000"/>
            <a:chExt cx="337457" cy="1001486"/>
          </a:xfrm>
        </p:grpSpPr>
        <p:sp>
          <p:nvSpPr>
            <p:cNvPr id="78" name="Овал 77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Полилиния 78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Скругленный прямоугольник 120"/>
          <p:cNvSpPr/>
          <p:nvPr/>
        </p:nvSpPr>
        <p:spPr bwMode="auto">
          <a:xfrm rot="20597964">
            <a:off x="3439884" y="2122715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 rot="802005">
            <a:off x="4648200" y="2111828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7" name="Группа 134"/>
          <p:cNvGrpSpPr/>
          <p:nvPr/>
        </p:nvGrpSpPr>
        <p:grpSpPr>
          <a:xfrm>
            <a:off x="903511" y="1687286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8" name="Группа 188"/>
          <p:cNvGrpSpPr/>
          <p:nvPr/>
        </p:nvGrpSpPr>
        <p:grpSpPr>
          <a:xfrm>
            <a:off x="7826825" y="1807029"/>
            <a:ext cx="533401" cy="718455"/>
            <a:chOff x="7532911" y="1763486"/>
            <a:chExt cx="533401" cy="718455"/>
          </a:xfrm>
        </p:grpSpPr>
        <p:sp>
          <p:nvSpPr>
            <p:cNvPr id="136" name="Овал 135"/>
            <p:cNvSpPr/>
            <p:nvPr/>
          </p:nvSpPr>
          <p:spPr bwMode="auto">
            <a:xfrm>
              <a:off x="7630884" y="2024742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7598227" y="22315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7532911" y="1763486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7587340" y="1905000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7630884" y="2057399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7783284" y="1948536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Полилиния 155"/>
          <p:cNvSpPr/>
          <p:nvPr/>
        </p:nvSpPr>
        <p:spPr bwMode="auto">
          <a:xfrm>
            <a:off x="6890655" y="2222499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2" name="Группа 175"/>
          <p:cNvGrpSpPr/>
          <p:nvPr/>
        </p:nvGrpSpPr>
        <p:grpSpPr>
          <a:xfrm>
            <a:off x="979710" y="2340428"/>
            <a:ext cx="337457" cy="1001486"/>
            <a:chOff x="1143000" y="1143000"/>
            <a:chExt cx="337457" cy="1001486"/>
          </a:xfrm>
        </p:grpSpPr>
        <p:sp>
          <p:nvSpPr>
            <p:cNvPr id="177" name="Овал 17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Полилиния 17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7" name="Группа 180"/>
          <p:cNvGrpSpPr/>
          <p:nvPr/>
        </p:nvGrpSpPr>
        <p:grpSpPr>
          <a:xfrm>
            <a:off x="1317167" y="2351313"/>
            <a:ext cx="337457" cy="1001486"/>
            <a:chOff x="1143000" y="1143000"/>
            <a:chExt cx="337457" cy="1001486"/>
          </a:xfrm>
        </p:grpSpPr>
        <p:sp>
          <p:nvSpPr>
            <p:cNvPr id="185" name="Овал 18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Полилиния 19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8" name="Группа 197"/>
          <p:cNvGrpSpPr/>
          <p:nvPr/>
        </p:nvGrpSpPr>
        <p:grpSpPr>
          <a:xfrm>
            <a:off x="1654624" y="2351314"/>
            <a:ext cx="337457" cy="1001486"/>
            <a:chOff x="1143000" y="1143000"/>
            <a:chExt cx="337457" cy="1001486"/>
          </a:xfrm>
        </p:grpSpPr>
        <p:sp>
          <p:nvSpPr>
            <p:cNvPr id="199" name="Овал 19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9" name="Группа 201"/>
          <p:cNvGrpSpPr/>
          <p:nvPr/>
        </p:nvGrpSpPr>
        <p:grpSpPr>
          <a:xfrm>
            <a:off x="2002967" y="2362199"/>
            <a:ext cx="337457" cy="1001486"/>
            <a:chOff x="1143000" y="1143000"/>
            <a:chExt cx="337457" cy="1001486"/>
          </a:xfrm>
        </p:grpSpPr>
        <p:sp>
          <p:nvSpPr>
            <p:cNvPr id="203" name="Овал 20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Полилиния 20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Полилиния 20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0" name="Группа 6"/>
          <p:cNvGrpSpPr/>
          <p:nvPr/>
        </p:nvGrpSpPr>
        <p:grpSpPr>
          <a:xfrm flipV="1">
            <a:off x="979709" y="3407217"/>
            <a:ext cx="337457" cy="1001486"/>
            <a:chOff x="1143000" y="1143000"/>
            <a:chExt cx="337457" cy="1001486"/>
          </a:xfrm>
        </p:grpSpPr>
        <p:sp>
          <p:nvSpPr>
            <p:cNvPr id="207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1" name="Группа 7"/>
          <p:cNvGrpSpPr/>
          <p:nvPr/>
        </p:nvGrpSpPr>
        <p:grpSpPr>
          <a:xfrm flipV="1">
            <a:off x="1317166" y="3396332"/>
            <a:ext cx="337457" cy="1001486"/>
            <a:chOff x="1143000" y="1143000"/>
            <a:chExt cx="337457" cy="1001486"/>
          </a:xfrm>
        </p:grpSpPr>
        <p:sp>
          <p:nvSpPr>
            <p:cNvPr id="211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2" name="Группа 11"/>
          <p:cNvGrpSpPr/>
          <p:nvPr/>
        </p:nvGrpSpPr>
        <p:grpSpPr>
          <a:xfrm flipV="1">
            <a:off x="1654623" y="3396331"/>
            <a:ext cx="337457" cy="1001486"/>
            <a:chOff x="1143000" y="1143000"/>
            <a:chExt cx="337457" cy="1001486"/>
          </a:xfrm>
        </p:grpSpPr>
        <p:sp>
          <p:nvSpPr>
            <p:cNvPr id="215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3" name="Группа 15"/>
          <p:cNvGrpSpPr/>
          <p:nvPr/>
        </p:nvGrpSpPr>
        <p:grpSpPr>
          <a:xfrm flipV="1">
            <a:off x="2002966" y="3385446"/>
            <a:ext cx="337457" cy="1001486"/>
            <a:chOff x="1143000" y="1143000"/>
            <a:chExt cx="337457" cy="1001486"/>
          </a:xfrm>
        </p:grpSpPr>
        <p:sp>
          <p:nvSpPr>
            <p:cNvPr id="219" name="Овал 21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Полилиния 22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8" name="Полилиния 187"/>
          <p:cNvSpPr/>
          <p:nvPr/>
        </p:nvSpPr>
        <p:spPr bwMode="auto">
          <a:xfrm>
            <a:off x="1382482" y="4310743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Стрелка вниз 233"/>
          <p:cNvSpPr/>
          <p:nvPr/>
        </p:nvSpPr>
        <p:spPr bwMode="auto">
          <a:xfrm>
            <a:off x="1872343" y="1328058"/>
            <a:ext cx="555171" cy="101237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4" name="Группа 247"/>
          <p:cNvGrpSpPr/>
          <p:nvPr/>
        </p:nvGrpSpPr>
        <p:grpSpPr>
          <a:xfrm>
            <a:off x="5932710" y="2362199"/>
            <a:ext cx="337457" cy="1001486"/>
            <a:chOff x="1143000" y="1143000"/>
            <a:chExt cx="337457" cy="1001486"/>
          </a:xfrm>
        </p:grpSpPr>
        <p:sp>
          <p:nvSpPr>
            <p:cNvPr id="249" name="Овал 24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Полилиния 24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Полилиния 25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6" name="Стрелка вниз 255"/>
          <p:cNvSpPr/>
          <p:nvPr/>
        </p:nvSpPr>
        <p:spPr bwMode="auto">
          <a:xfrm>
            <a:off x="5802086" y="1328058"/>
            <a:ext cx="555171" cy="101237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9" name="Прямая соединительная линия 228"/>
          <p:cNvCxnSpPr/>
          <p:nvPr/>
        </p:nvCxnSpPr>
        <p:spPr bwMode="auto">
          <a:xfrm>
            <a:off x="4811476" y="4288970"/>
            <a:ext cx="1698181" cy="1197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Прямая соединительная линия 229"/>
          <p:cNvCxnSpPr/>
          <p:nvPr/>
        </p:nvCxnSpPr>
        <p:spPr bwMode="auto">
          <a:xfrm rot="10800000" flipH="1" flipV="1">
            <a:off x="4844140" y="4343400"/>
            <a:ext cx="1698174" cy="2830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Полилиния 154"/>
          <p:cNvSpPr/>
          <p:nvPr/>
        </p:nvSpPr>
        <p:spPr bwMode="auto">
          <a:xfrm>
            <a:off x="5976254" y="4278085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1.48148E-6 C 0.00122 -0.01273 0.01945 0.0081 0.02969 0.01435 C 0.03993 0.0206 0.04879 0.02917 0.06181 0.03819 C 0.07483 0.04722 0.1033 0.05903 0.10834 0.06829 C 0.11337 0.07754 0.11059 0.09167 0.09167 0.09375 C 0.07275 0.09583 0.01702 0.09028 -0.00486 0.08102 C -0.02673 0.07176 -0.02829 0.04097 -0.03923 0.03819 C -0.05017 0.03542 -0.07343 0.05301 -0.07031 0.06366 C -0.06718 0.0743 -0.01701 0.08819 -0.02031 0.10162 C -0.02361 0.11504 -0.07517 0.13032 -0.09045 0.14444 C -0.10572 0.15856 -0.11441 0.17708 -0.11197 0.18588 C -0.10954 0.19467 -0.071 0.18403 -0.07621 0.19699 C -0.08142 0.20995 -0.14375 0.25393 -0.1434 0.26412 C -0.14305 0.27407 -0.08003 0.23657 -0.07378 0.25717 C -0.06753 0.27778 -0.09895 0.37917 -0.10642 0.38796 C -0.11388 0.39676 -0.12465 0.31921 -0.1184 0.31018 C -0.11215 0.30092 -0.07777 0.34815 -0.0684 0.33379 C -0.05902 0.31944 -0.06041 0.21412 -0.0625 0.22454 C -0.06458 0.23495 -0.06961 0.38634 -0.08142 0.39606 C -0.09322 0.40579 -0.13298 0.3206 -0.13385 0.28333 C -0.13472 0.24583 -0.09479 0.20116 -0.08697 0.17153 C -0.07916 0.1419 -0.09392 0.11319 -0.08697 0.10486 C -0.08003 0.09653 -0.06232 0.11458 -0.04531 0.12083 C -0.02829 0.12708 0.00417 0.14815 0.01546 0.14305 C 0.02674 0.13796 0.02483 0.11458 0.02257 0.09051 C 0.02032 0.06643 -0.00121 0.01273 -4.16667E-6 1.48148E-6 Z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85 L 5.55556E-7 0.022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 0.022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0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85 L 5.55556E-7 0.022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 0.022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0 0.022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3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20000">
                                      <p:cBhvr>
                                        <p:cTn id="3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3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234" grpId="0" animBg="1"/>
      <p:bldP spid="234" grpId="1" animBg="1"/>
      <p:bldP spid="256" grpId="0" animBg="1"/>
      <p:bldP spid="25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Скругленный прямоугольник 176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556261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92035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461555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99012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533401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710838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645524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81298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96241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24544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721724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800101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84267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23513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21662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21662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17743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20247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22315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17634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19050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20573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19485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42998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21898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28411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Группа 184"/>
          <p:cNvGrpSpPr/>
          <p:nvPr/>
        </p:nvGrpSpPr>
        <p:grpSpPr>
          <a:xfrm>
            <a:off x="163286" y="97974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термометр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37,4°С</a:t>
              </a: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59230" y="468086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40,4°С</a:t>
            </a:r>
          </a:p>
        </p:txBody>
      </p:sp>
      <p:sp>
        <p:nvSpPr>
          <p:cNvPr id="176" name="Стрелка углом 175"/>
          <p:cNvSpPr/>
          <p:nvPr/>
        </p:nvSpPr>
        <p:spPr bwMode="auto">
          <a:xfrm rot="5400000">
            <a:off x="2310491" y="895351"/>
            <a:ext cx="1279071" cy="1589314"/>
          </a:xfrm>
          <a:prstGeom prst="bentArrow">
            <a:avLst>
              <a:gd name="adj1" fmla="val 15638"/>
              <a:gd name="adj2" fmla="val 18617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1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80" grpId="0" animBg="1"/>
      <p:bldP spid="1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Облегченная диффузия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075240" cy="4021907"/>
          </a:xfrm>
        </p:spPr>
        <p:txBody>
          <a:bodyPr>
            <a:normAutofit/>
          </a:bodyPr>
          <a:lstStyle/>
          <a:p>
            <a:pPr marL="0" indent="17463" algn="ctr">
              <a:buNone/>
            </a:pPr>
            <a:r>
              <a:rPr lang="ru-RU" sz="4000" dirty="0" smtClean="0"/>
              <a:t>диффузия вещества по градиенту его концентрации при участии особых белковых  молекул-переносчиков.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01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105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38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Свойства белков-переносчиков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 smtClean="0"/>
              <a:t>высокая по сравнению с простой диффузией скорость переноса вещества, </a:t>
            </a:r>
          </a:p>
          <a:p>
            <a:r>
              <a:rPr lang="ru-RU" dirty="0" smtClean="0"/>
              <a:t>насыщаемость, </a:t>
            </a:r>
          </a:p>
          <a:p>
            <a:r>
              <a:rPr lang="ru-RU" dirty="0" smtClean="0"/>
              <a:t>конкуренция и </a:t>
            </a:r>
          </a:p>
          <a:p>
            <a:r>
              <a:rPr lang="ru-RU" dirty="0" smtClean="0"/>
              <a:t>чувствительность к специфическим ингибиторам — соединениям, угнетающим облегченную диффузию.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Клеточные </a:t>
            </a:r>
            <a:r>
              <a:rPr lang="ru-RU" sz="4400" dirty="0"/>
              <a:t>мембраны </a:t>
            </a:r>
            <a:r>
              <a:rPr lang="ru-RU" sz="4400" dirty="0" smtClean="0"/>
              <a:t>содержат </a:t>
            </a:r>
          </a:p>
          <a:p>
            <a:pPr lvl="1"/>
            <a:r>
              <a:rPr lang="ru-RU" sz="4400" dirty="0" smtClean="0"/>
              <a:t>гликолипиды</a:t>
            </a:r>
            <a:r>
              <a:rPr lang="ru-RU" sz="4400" dirty="0"/>
              <a:t>, </a:t>
            </a:r>
            <a:endParaRPr lang="ru-RU" sz="4400" dirty="0" smtClean="0"/>
          </a:p>
          <a:p>
            <a:pPr lvl="1"/>
            <a:r>
              <a:rPr lang="ru-RU" sz="4400" dirty="0" smtClean="0"/>
              <a:t>гликопротеиды</a:t>
            </a:r>
          </a:p>
          <a:p>
            <a:pPr lvl="1"/>
            <a:r>
              <a:rPr lang="ru-RU" sz="4400" dirty="0" err="1" smtClean="0"/>
              <a:t>холестерол</a:t>
            </a:r>
            <a:r>
              <a:rPr lang="ru-RU" sz="4400" dirty="0" smtClean="0"/>
              <a:t> </a:t>
            </a:r>
            <a:r>
              <a:rPr lang="ru-RU" sz="4400" dirty="0"/>
              <a:t>и </a:t>
            </a:r>
            <a:endParaRPr lang="ru-RU" sz="4400" dirty="0" smtClean="0"/>
          </a:p>
          <a:p>
            <a:pPr lvl="1"/>
            <a:r>
              <a:rPr lang="ru-RU" sz="4400" dirty="0" err="1" smtClean="0"/>
              <a:t>фосфолипиды</a:t>
            </a:r>
            <a:r>
              <a:rPr lang="ru-RU" sz="4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Перенос  веществ </a:t>
            </a:r>
            <a:br>
              <a:rPr lang="ru-RU" dirty="0" smtClean="0"/>
            </a:br>
            <a:r>
              <a:rPr lang="ru-RU" dirty="0" smtClean="0"/>
              <a:t>посредством  транспортных  белков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err="1" smtClean="0"/>
              <a:t>унипорт</a:t>
            </a:r>
            <a:r>
              <a:rPr lang="ru-RU" dirty="0" smtClean="0"/>
              <a:t>: транспортный белок переносит то или иное вещество через  мембрану  в  направлении  концентрационного  градиента  вещества. </a:t>
            </a:r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 err="1" smtClean="0"/>
              <a:t>симпорт</a:t>
            </a:r>
            <a:r>
              <a:rPr lang="ru-RU" dirty="0" smtClean="0"/>
              <a:t>: представляет собой вариант сопряженного транспорта, при котором два различных  вещества движутся в   одном направлении через мембрану; </a:t>
            </a:r>
          </a:p>
          <a:p>
            <a:pPr>
              <a:buNone/>
            </a:pPr>
            <a:r>
              <a:rPr lang="ru-RU" dirty="0" smtClean="0"/>
              <a:t>3) антипорт: представляет собой вариант сопряженного транспорта, при котором два различных  вещества движутся в  противоположных  направлениях через мембрану.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1164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75273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142" y="3501008"/>
            <a:ext cx="4596858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СИСТЕМЫ  АКТИВНОГО  ТРАНСПОРТА  ВЕЩЕСТВ 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843808" cy="37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068" y="1772816"/>
            <a:ext cx="33141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576" y="1772816"/>
            <a:ext cx="26414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555776" y="342900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156176" y="335699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Первично  активным транспортом </a:t>
            </a:r>
            <a:r>
              <a:rPr lang="ru-RU" dirty="0" smtClean="0"/>
              <a:t>называется перенос через мембрану вещества против градиента его концентрации за счет энергии </a:t>
            </a:r>
            <a:r>
              <a:rPr lang="ru-RU" dirty="0" err="1" smtClean="0"/>
              <a:t>гидролизА</a:t>
            </a:r>
            <a:r>
              <a:rPr lang="ru-RU" dirty="0" smtClean="0"/>
              <a:t> АТФ, а не перемещение через мембрану каких-то других молекул или ионов.</a:t>
            </a:r>
          </a:p>
          <a:p>
            <a:r>
              <a:rPr lang="ru-RU" b="1" dirty="0" smtClean="0"/>
              <a:t>Вторичным активным транспортом </a:t>
            </a:r>
            <a:r>
              <a:rPr lang="ru-RU" dirty="0" smtClean="0"/>
              <a:t>называется перенос через мембрану вещества против градиента его концентрации за счет энергии градиента концентрации другого вещества, создаваемого в процессе активного транспорта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2516"/>
            <a:ext cx="9144000" cy="31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293914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03142" y="2430463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540505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70" name="Picture 70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893652" y="160704"/>
            <a:ext cx="3821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0" y="3774079"/>
            <a:ext cx="9144000" cy="30839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-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стеклянная трубочка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 вытянутым концом.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Диаметр кончика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1-3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мкм, что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проткнуть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мембрану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клетки без нарушения ее целостности.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заполнен раствором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KCl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, что позволяет проводить через него электрический ток.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Это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измерить разность потенциала между цитоплазмой клетки и межклеточной средой.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301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256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 bwMode="auto">
          <a:xfrm>
            <a:off x="4033576" y="0"/>
            <a:ext cx="5110424" cy="4396154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0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82360" y="2648672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446988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56627" y="4626434"/>
            <a:ext cx="8296427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Мембранный потенциал клетки (МП) –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разность потенциалов между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цитоплазмой клетки и межклеточной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средой. 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Величина составляет – 30 - 90 мВ.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502727" y="3252355"/>
            <a:ext cx="3352800" cy="587375"/>
            <a:chOff x="3648" y="3456"/>
            <a:chExt cx="2112" cy="370"/>
          </a:xfrm>
        </p:grpSpPr>
        <p:sp>
          <p:nvSpPr>
            <p:cNvPr id="15" name="Line 50"/>
            <p:cNvSpPr>
              <a:spLocks noChangeShapeType="1"/>
            </p:cNvSpPr>
            <p:nvPr/>
          </p:nvSpPr>
          <p:spPr bwMode="auto">
            <a:xfrm flipV="1">
              <a:off x="3648" y="3456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5210" y="3552"/>
              <a:ext cx="55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205865" y="356755"/>
            <a:ext cx="3421062" cy="2895600"/>
            <a:chOff x="3461" y="1632"/>
            <a:chExt cx="2155" cy="1824"/>
          </a:xfrm>
        </p:grpSpPr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3648" y="1632"/>
              <a:ext cx="0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3600" y="211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3792" y="1657"/>
              <a:ext cx="11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3461" y="1968"/>
              <a:ext cx="18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119254" y="2784764"/>
            <a:ext cx="1255713" cy="1524000"/>
            <a:chOff x="3840" y="3168"/>
            <a:chExt cx="791" cy="960"/>
          </a:xfrm>
        </p:grpSpPr>
        <p:sp>
          <p:nvSpPr>
            <p:cNvPr id="26" name="Line 62"/>
            <p:cNvSpPr>
              <a:spLocks noChangeShapeType="1"/>
            </p:cNvSpPr>
            <p:nvPr/>
          </p:nvSpPr>
          <p:spPr bwMode="auto">
            <a:xfrm flipV="1">
              <a:off x="4224" y="316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3840" y="3608"/>
              <a:ext cx="7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момент</a:t>
              </a:r>
            </a:p>
            <a:p>
              <a:r>
                <a:rPr lang="ru-RU" sz="1600" dirty="0"/>
                <a:t>прокола</a:t>
              </a:r>
            </a:p>
            <a:p>
              <a:r>
                <a:rPr lang="ru-RU" sz="1600" dirty="0"/>
                <a:t>мембраны</a:t>
              </a: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4087861" y="2139380"/>
            <a:ext cx="3646213" cy="536576"/>
            <a:chOff x="3454" y="2768"/>
            <a:chExt cx="1825" cy="338"/>
          </a:xfrm>
        </p:grpSpPr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659" y="307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Text Box 66"/>
            <p:cNvSpPr txBox="1">
              <a:spLocks noChangeArrowheads="1"/>
            </p:cNvSpPr>
            <p:nvPr/>
          </p:nvSpPr>
          <p:spPr bwMode="auto">
            <a:xfrm>
              <a:off x="3454" y="2893"/>
              <a:ext cx="2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/>
                <a:t>-90</a:t>
              </a:r>
              <a:endParaRPr lang="ru-RU" sz="1600" dirty="0"/>
            </a:p>
          </p:txBody>
        </p:sp>
        <p:sp>
          <p:nvSpPr>
            <p:cNvPr id="32" name="Text Box 67"/>
            <p:cNvSpPr txBox="1">
              <a:spLocks noChangeArrowheads="1"/>
            </p:cNvSpPr>
            <p:nvPr/>
          </p:nvSpPr>
          <p:spPr bwMode="auto">
            <a:xfrm>
              <a:off x="4907" y="2768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 smtClean="0"/>
                <a:t>МП</a:t>
              </a:r>
              <a:endParaRPr lang="ru-RU" sz="2800" dirty="0"/>
            </a:p>
          </p:txBody>
        </p:sp>
      </p:grpSp>
      <p:cxnSp>
        <p:nvCxnSpPr>
          <p:cNvPr id="35" name="Соединительная линия уступом 34"/>
          <p:cNvCxnSpPr/>
          <p:nvPr/>
        </p:nvCxnSpPr>
        <p:spPr bwMode="auto">
          <a:xfrm>
            <a:off x="4502727" y="1127342"/>
            <a:ext cx="2407228" cy="1491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134 L -0.00018 0.10394 " pathEditMode="relative" ptsTypes="AA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76817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796" y="93519"/>
            <a:ext cx="7917873" cy="6124754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Условия формирования МП.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Разность концентраций ионов вне и внутри клетки.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Мембрана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избирательно проницаема для различных ионов. </a:t>
            </a:r>
            <a:endParaRPr lang="ru-RU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состоянии покоя мембрана проницаема для катионов и практически непроницаема для анионов. </a:t>
            </a:r>
            <a:endParaRPr lang="ru-RU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покое проницаемость для ионов калия гораздо выше, чем для ионов натрия</a:t>
            </a: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0" y="1195754"/>
            <a:ext cx="9144000" cy="5662246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2500745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2524990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02945" y="92286"/>
            <a:ext cx="8713787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Разность концентрации </a:t>
            </a:r>
            <a:r>
              <a:rPr lang="ru-RU" sz="2400" b="0" dirty="0">
                <a:solidFill>
                  <a:schemeClr val="tx1"/>
                </a:solidFill>
              </a:rPr>
              <a:t>ионов </a:t>
            </a:r>
            <a:r>
              <a:rPr lang="en-US" sz="2400" b="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и 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0" dirty="0">
                <a:solidFill>
                  <a:schemeClr val="tx1"/>
                </a:solidFill>
              </a:rPr>
              <a:t>внутри и снаружи </a:t>
            </a:r>
            <a:r>
              <a:rPr lang="ru-RU" sz="2400" b="0" dirty="0" smtClean="0">
                <a:solidFill>
                  <a:schemeClr val="tx1"/>
                </a:solidFill>
              </a:rPr>
              <a:t>нейрона создается работой </a:t>
            </a:r>
            <a:endParaRPr lang="ru-RU" sz="24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ионного-насоса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892046" y="2077387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65963" y="2022763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51571" y="1874862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53221" y="2247900"/>
            <a:ext cx="542925" cy="457200"/>
            <a:chOff x="3648" y="1920"/>
            <a:chExt cx="342" cy="288"/>
          </a:xfrm>
        </p:grpSpPr>
        <p:sp>
          <p:nvSpPr>
            <p:cNvPr id="719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Text Box 26"/>
            <p:cNvSpPr txBox="1">
              <a:spLocks noChangeArrowheads="1"/>
            </p:cNvSpPr>
            <p:nvPr/>
          </p:nvSpPr>
          <p:spPr bwMode="auto">
            <a:xfrm>
              <a:off x="3659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954337" y="1742209"/>
            <a:ext cx="525463" cy="457200"/>
            <a:chOff x="3637" y="1920"/>
            <a:chExt cx="331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37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3436938" y="1959697"/>
            <a:ext cx="1286958" cy="337416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698172" y="2934278"/>
            <a:ext cx="3660776" cy="411162"/>
            <a:chOff x="1824" y="1652"/>
            <a:chExt cx="2306" cy="259"/>
          </a:xfrm>
        </p:grpSpPr>
        <p:sp>
          <p:nvSpPr>
            <p:cNvPr id="78892" name="Text Box 44"/>
            <p:cNvSpPr txBox="1">
              <a:spLocks noChangeArrowheads="1"/>
            </p:cNvSpPr>
            <p:nvPr/>
          </p:nvSpPr>
          <p:spPr bwMode="auto">
            <a:xfrm>
              <a:off x="3705" y="1664"/>
              <a:ext cx="425" cy="247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chemeClr val="bg1"/>
                </a:gs>
                <a:gs pos="100000">
                  <a:srgbClr val="FFCC99"/>
                </a:gs>
              </a:gsLst>
              <a:lin ang="5400000" scaled="1"/>
            </a:gra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ru-RU" sz="1800" b="0" dirty="0"/>
                <a:t>АТФ</a:t>
              </a:r>
            </a:p>
          </p:txBody>
        </p:sp>
        <p:sp>
          <p:nvSpPr>
            <p:cNvPr id="7190" name="Text Box 45"/>
            <p:cNvSpPr txBox="1">
              <a:spLocks noChangeArrowheads="1"/>
            </p:cNvSpPr>
            <p:nvPr/>
          </p:nvSpPr>
          <p:spPr bwMode="auto">
            <a:xfrm>
              <a:off x="1824" y="1652"/>
              <a:ext cx="435" cy="247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50000">
                  <a:srgbClr val="FFFFFF"/>
                </a:gs>
                <a:gs pos="100000">
                  <a:srgbClr val="666699"/>
                </a:gs>
              </a:gsLst>
              <a:lin ang="5400000" scaled="1"/>
            </a:gra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800" b="0"/>
                <a:t>АДФ</a:t>
              </a:r>
            </a:p>
          </p:txBody>
        </p:sp>
        <p:cxnSp>
          <p:nvCxnSpPr>
            <p:cNvPr id="7191" name="AutoShape 46"/>
            <p:cNvCxnSpPr>
              <a:cxnSpLocks noChangeShapeType="1"/>
              <a:stCxn id="78892" idx="1"/>
              <a:endCxn id="7190" idx="3"/>
            </p:cNvCxnSpPr>
            <p:nvPr/>
          </p:nvCxnSpPr>
          <p:spPr bwMode="auto">
            <a:xfrm rot="10800000">
              <a:off x="2259" y="1775"/>
              <a:ext cx="1446" cy="1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</p:spPr>
        </p:cxn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160819" y="3622967"/>
            <a:ext cx="457200" cy="457200"/>
            <a:chOff x="3552" y="1824"/>
            <a:chExt cx="288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479473" y="6078685"/>
            <a:ext cx="457200" cy="457200"/>
            <a:chOff x="3552" y="1824"/>
            <a:chExt cx="288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241088" y="2879614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5209308" y="509500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60218" y="511925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 rot="1246023">
            <a:off x="3898973" y="467165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9443550">
            <a:off x="4772890" y="461702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46776" y="4469126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134169" y="6089073"/>
            <a:ext cx="525464" cy="457200"/>
            <a:chOff x="3644" y="1920"/>
            <a:chExt cx="331" cy="288"/>
          </a:xfrm>
        </p:grpSpPr>
        <p:sp>
          <p:nvSpPr>
            <p:cNvPr id="5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395943" y="5146964"/>
            <a:ext cx="525464" cy="457200"/>
            <a:chOff x="3644" y="1920"/>
            <a:chExt cx="331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5400000">
            <a:off x="3767066" y="5442744"/>
            <a:ext cx="702397" cy="1025236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262936" y="5471432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5" grpId="0" animBg="1"/>
      <p:bldP spid="34" grpId="0" animBg="1"/>
      <p:bldP spid="78851" grpId="0" build="p" animBg="1"/>
      <p:bldP spid="7173" grpId="0" animBg="1"/>
      <p:bldP spid="7174" grpId="0" animBg="1"/>
      <p:bldP spid="7177" grpId="0" animBg="1"/>
      <p:bldP spid="3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 bwMode="auto">
          <a:xfrm>
            <a:off x="0" y="1195754"/>
            <a:ext cx="9144000" cy="5662246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129645" y="5295905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555" y="5320150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1222" y="221240"/>
            <a:ext cx="8713787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Разность концентрации </a:t>
            </a:r>
            <a:r>
              <a:rPr lang="ru-RU" sz="2400" b="0" dirty="0">
                <a:solidFill>
                  <a:schemeClr val="tx1"/>
                </a:solidFill>
              </a:rPr>
              <a:t>ионов </a:t>
            </a:r>
            <a:r>
              <a:rPr lang="en-US" sz="2400" b="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и 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0" dirty="0">
                <a:solidFill>
                  <a:schemeClr val="tx1"/>
                </a:solidFill>
              </a:rPr>
              <a:t>внутри и снаружи </a:t>
            </a:r>
            <a:r>
              <a:rPr lang="ru-RU" sz="2400" b="0" dirty="0" smtClean="0">
                <a:solidFill>
                  <a:schemeClr val="tx1"/>
                </a:solidFill>
              </a:rPr>
              <a:t>нейрона создается работой </a:t>
            </a:r>
            <a:endParaRPr lang="ru-RU" sz="24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ионного-насоса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819310" y="4872547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693227" y="4817923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267113" y="4693469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4548" y="6127179"/>
            <a:ext cx="531814" cy="457200"/>
            <a:chOff x="3648" y="1920"/>
            <a:chExt cx="335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52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7196" name="AutoShape 31"/>
          <p:cNvCxnSpPr>
            <a:cxnSpLocks noChangeShapeType="1"/>
            <a:stCxn id="7187" idx="0"/>
            <a:endCxn id="73" idx="2"/>
          </p:cNvCxnSpPr>
          <p:nvPr/>
        </p:nvCxnSpPr>
        <p:spPr bwMode="auto">
          <a:xfrm rot="5400000" flipH="1" flipV="1">
            <a:off x="4798867" y="4213523"/>
            <a:ext cx="571502" cy="1011381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350328" y="5004964"/>
            <a:ext cx="457200" cy="457200"/>
            <a:chOff x="3552" y="1824"/>
            <a:chExt cx="288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191799" y="5686497"/>
            <a:ext cx="170973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302827" y="3304314"/>
            <a:ext cx="457200" cy="457200"/>
            <a:chOff x="3552" y="1824"/>
            <a:chExt cx="288" cy="288"/>
          </a:xfrm>
        </p:grpSpPr>
        <p:sp>
          <p:nvSpPr>
            <p:cNvPr id="41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43" name="Прямоугольник 42"/>
          <p:cNvSpPr/>
          <p:nvPr/>
        </p:nvSpPr>
        <p:spPr bwMode="auto">
          <a:xfrm>
            <a:off x="5032662" y="2320638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3572" y="2344883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 rot="1246023">
            <a:off x="3722327" y="1897280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 rot="9443550">
            <a:off x="4596244" y="1842656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58406" y="1683032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957523" y="3314702"/>
            <a:ext cx="525464" cy="457200"/>
            <a:chOff x="3644" y="1920"/>
            <a:chExt cx="331" cy="288"/>
          </a:xfrm>
        </p:grpSpPr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61" name="AutoShape 31"/>
          <p:cNvCxnSpPr>
            <a:cxnSpLocks noChangeShapeType="1"/>
            <a:stCxn id="42" idx="1"/>
            <a:endCxn id="67" idx="4"/>
          </p:cNvCxnSpPr>
          <p:nvPr/>
        </p:nvCxnSpPr>
        <p:spPr bwMode="auto">
          <a:xfrm rot="10800000">
            <a:off x="4488872" y="2833261"/>
            <a:ext cx="823480" cy="716531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7098012" y="2702171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260272" y="2376060"/>
            <a:ext cx="457200" cy="457200"/>
            <a:chOff x="3552" y="1824"/>
            <a:chExt cx="288" cy="288"/>
          </a:xfrm>
        </p:grpSpPr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590309" y="4204862"/>
            <a:ext cx="457200" cy="457200"/>
            <a:chOff x="3552" y="1824"/>
            <a:chExt cx="288" cy="288"/>
          </a:xfrm>
        </p:grpSpPr>
        <p:sp>
          <p:nvSpPr>
            <p:cNvPr id="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7173" grpId="0" animBg="1"/>
      <p:bldP spid="7174" grpId="0" animBg="1"/>
      <p:bldP spid="7177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24"/>
          <a:stretch>
            <a:fillRect/>
          </a:stretch>
        </p:blipFill>
        <p:spPr bwMode="auto">
          <a:xfrm>
            <a:off x="-36512" y="147597"/>
            <a:ext cx="8349922" cy="67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88640"/>
            <a:ext cx="39959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Основной матрикс мембраны состоит из </a:t>
            </a:r>
            <a:r>
              <a:rPr lang="ru-RU" sz="2400" b="1" i="1" dirty="0" smtClean="0"/>
              <a:t>липидов,</a:t>
            </a:r>
            <a:r>
              <a:rPr lang="ru-RU" sz="2400" b="1" dirty="0" smtClean="0"/>
              <a:t> главным образом </a:t>
            </a:r>
            <a:r>
              <a:rPr lang="ru-RU" sz="2400" b="1" dirty="0" err="1" smtClean="0"/>
              <a:t>фосфатидил</a:t>
            </a:r>
            <a:r>
              <a:rPr lang="ru-RU" sz="2400" b="1" dirty="0" smtClean="0"/>
              <a:t>–холина.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2671" y="822471"/>
            <a:ext cx="8011390" cy="4918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результате работы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-K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32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АТФазы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нейроне оказывается 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примерно в 10 раз меньше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30 раз больше 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межклеточной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среде.</a:t>
            </a:r>
          </a:p>
          <a:p>
            <a:pPr>
              <a:lnSpc>
                <a:spcPct val="25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1 : </a:t>
            </a:r>
            <a:r>
              <a:rPr lang="en-US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50000"/>
              </a:lnSpc>
            </a:pPr>
            <a:r>
              <a:rPr lang="en-US" sz="32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r>
              <a:rPr lang="en-US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10 : 1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	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1699" y="1278083"/>
            <a:ext cx="5143504" cy="3613297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Механизмы формирования МП.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Ионный.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Насосный.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Ионный м</a:t>
            </a:r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3158836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179387" y="332656"/>
            <a:ext cx="8964613" cy="1323975"/>
            <a:chOff x="179387" y="332656"/>
            <a:chExt cx="8964613" cy="1323975"/>
          </a:xfrm>
        </p:grpSpPr>
        <p:sp>
          <p:nvSpPr>
            <p:cNvPr id="8290" name="Text Box 5"/>
            <p:cNvSpPr txBox="1">
              <a:spLocks noChangeArrowheads="1"/>
            </p:cNvSpPr>
            <p:nvPr/>
          </p:nvSpPr>
          <p:spPr bwMode="auto">
            <a:xfrm>
              <a:off x="179387" y="332656"/>
              <a:ext cx="8964613" cy="1323975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200" b="0" dirty="0" smtClean="0"/>
                <a:t>До </a:t>
              </a:r>
              <a:r>
                <a:rPr lang="ru-RU" sz="2200" b="0" dirty="0"/>
                <a:t>момента созревания </a:t>
              </a:r>
              <a:r>
                <a:rPr lang="ru-RU" sz="2000" b="0" dirty="0"/>
                <a:t>(происходит на 2-3 месяце эмбрионального развития)</a:t>
              </a:r>
              <a:r>
                <a:rPr lang="ru-RU" sz="2200" b="0" dirty="0"/>
                <a:t> нейрон не имеет заряда, и количество положительных         (прежде всего, К</a:t>
              </a:r>
              <a:r>
                <a:rPr lang="ru-RU" sz="2200" baseline="30000" dirty="0"/>
                <a:t>+</a:t>
              </a:r>
              <a:r>
                <a:rPr lang="ru-RU" sz="2200" b="0" dirty="0"/>
                <a:t>) и </a:t>
              </a:r>
              <a:r>
                <a:rPr lang="ru-RU" sz="2200" b="0" dirty="0" smtClean="0"/>
                <a:t>отрицательных         </a:t>
              </a:r>
              <a:r>
                <a:rPr lang="ru-RU" sz="2200" b="0" dirty="0"/>
                <a:t>ионов в его цитоплазме примерно одинаково.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00392" y="620688"/>
              <a:ext cx="306388" cy="315913"/>
              <a:chOff x="5306" y="2245"/>
              <a:chExt cx="192" cy="199"/>
            </a:xfrm>
          </p:grpSpPr>
          <p:sp>
            <p:nvSpPr>
              <p:cNvPr id="8295" name="Oval 7"/>
              <p:cNvSpPr>
                <a:spLocks noChangeArrowheads="1"/>
              </p:cNvSpPr>
              <p:nvPr/>
            </p:nvSpPr>
            <p:spPr bwMode="auto">
              <a:xfrm>
                <a:off x="5306" y="2245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6" name="Line 8"/>
              <p:cNvSpPr>
                <a:spLocks noChangeShapeType="1"/>
              </p:cNvSpPr>
              <p:nvPr/>
            </p:nvSpPr>
            <p:spPr bwMode="auto">
              <a:xfrm>
                <a:off x="5306" y="234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" name="Line 9"/>
              <p:cNvSpPr>
                <a:spLocks noChangeShapeType="1"/>
              </p:cNvSpPr>
              <p:nvPr/>
            </p:nvSpPr>
            <p:spPr bwMode="auto">
              <a:xfrm flipV="1">
                <a:off x="5410" y="22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572000" y="980728"/>
              <a:ext cx="314325" cy="304800"/>
              <a:chOff x="5478" y="2073"/>
              <a:chExt cx="197" cy="192"/>
            </a:xfrm>
          </p:grpSpPr>
          <p:sp>
            <p:nvSpPr>
              <p:cNvPr id="8293" name="Oval 11"/>
              <p:cNvSpPr>
                <a:spLocks noChangeArrowheads="1"/>
              </p:cNvSpPr>
              <p:nvPr/>
            </p:nvSpPr>
            <p:spPr bwMode="auto">
              <a:xfrm>
                <a:off x="5478" y="2073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4" name="Line 12"/>
              <p:cNvSpPr>
                <a:spLocks noChangeShapeType="1"/>
              </p:cNvSpPr>
              <p:nvPr/>
            </p:nvSpPr>
            <p:spPr bwMode="auto">
              <a:xfrm>
                <a:off x="5483" y="2175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3518766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00846" y="2428009"/>
            <a:ext cx="304800" cy="304800"/>
            <a:chOff x="2448" y="2448"/>
            <a:chExt cx="192" cy="192"/>
          </a:xfrm>
        </p:grpSpPr>
        <p:sp>
          <p:nvSpPr>
            <p:cNvPr id="8287" name="Oval 1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8" name="Line 1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Line 1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983183" y="2559627"/>
            <a:ext cx="304800" cy="304800"/>
            <a:chOff x="3264" y="2256"/>
            <a:chExt cx="192" cy="192"/>
          </a:xfrm>
        </p:grpSpPr>
        <p:sp>
          <p:nvSpPr>
            <p:cNvPr id="8285" name="Oval 2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6" name="Line 2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577446" y="2344882"/>
            <a:ext cx="304800" cy="304800"/>
            <a:chOff x="3264" y="2256"/>
            <a:chExt cx="192" cy="192"/>
          </a:xfrm>
        </p:grpSpPr>
        <p:sp>
          <p:nvSpPr>
            <p:cNvPr id="8283" name="Oval 24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4" name="Line 25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867400" y="2150919"/>
            <a:ext cx="304800" cy="304800"/>
            <a:chOff x="3264" y="2256"/>
            <a:chExt cx="192" cy="192"/>
          </a:xfrm>
        </p:grpSpPr>
        <p:sp>
          <p:nvSpPr>
            <p:cNvPr id="8281" name="Oval 27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2" name="Line 28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415646" y="2763982"/>
            <a:ext cx="304800" cy="304800"/>
            <a:chOff x="3264" y="2256"/>
            <a:chExt cx="192" cy="192"/>
          </a:xfrm>
        </p:grpSpPr>
        <p:sp>
          <p:nvSpPr>
            <p:cNvPr id="8279" name="Oval 30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0" name="Line 31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051463" y="3726873"/>
            <a:ext cx="304800" cy="304800"/>
            <a:chOff x="3264" y="2256"/>
            <a:chExt cx="192" cy="192"/>
          </a:xfrm>
        </p:grpSpPr>
        <p:sp>
          <p:nvSpPr>
            <p:cNvPr id="8277" name="Oval 33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8" name="Line 34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241473" y="3744191"/>
            <a:ext cx="304800" cy="304800"/>
            <a:chOff x="3264" y="2256"/>
            <a:chExt cx="192" cy="192"/>
          </a:xfrm>
        </p:grpSpPr>
        <p:sp>
          <p:nvSpPr>
            <p:cNvPr id="8275" name="Oval 36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6" name="Line 37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5905500" y="4218709"/>
            <a:ext cx="304800" cy="304800"/>
            <a:chOff x="3264" y="2256"/>
            <a:chExt cx="192" cy="192"/>
          </a:xfrm>
        </p:grpSpPr>
        <p:sp>
          <p:nvSpPr>
            <p:cNvPr id="8271" name="Oval 42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2" name="Line 43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4513119" y="4381501"/>
            <a:ext cx="304800" cy="304800"/>
            <a:chOff x="3264" y="2256"/>
            <a:chExt cx="192" cy="192"/>
          </a:xfrm>
        </p:grpSpPr>
        <p:sp>
          <p:nvSpPr>
            <p:cNvPr id="8269" name="Oval 45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0" name="Line 46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3172691" y="4343400"/>
            <a:ext cx="304800" cy="304800"/>
            <a:chOff x="3264" y="2256"/>
            <a:chExt cx="192" cy="192"/>
          </a:xfrm>
        </p:grpSpPr>
        <p:sp>
          <p:nvSpPr>
            <p:cNvPr id="8267" name="Oval 48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8" name="Line 49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2462646" y="2247900"/>
            <a:ext cx="304800" cy="304800"/>
            <a:chOff x="3264" y="2256"/>
            <a:chExt cx="192" cy="192"/>
          </a:xfrm>
        </p:grpSpPr>
        <p:sp>
          <p:nvSpPr>
            <p:cNvPr id="8265" name="Oval 5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6" name="Line 5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5032664" y="3997037"/>
            <a:ext cx="304800" cy="304800"/>
            <a:chOff x="2448" y="2448"/>
            <a:chExt cx="192" cy="192"/>
          </a:xfrm>
        </p:grpSpPr>
        <p:sp>
          <p:nvSpPr>
            <p:cNvPr id="8262" name="Oval 5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3" name="Line 5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5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3882737" y="4042063"/>
            <a:ext cx="304800" cy="304800"/>
            <a:chOff x="2448" y="2448"/>
            <a:chExt cx="192" cy="192"/>
          </a:xfrm>
        </p:grpSpPr>
        <p:sp>
          <p:nvSpPr>
            <p:cNvPr id="8259" name="Oval 58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0" name="Line 59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Line 60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6577446" y="4287982"/>
            <a:ext cx="304800" cy="304800"/>
            <a:chOff x="2448" y="2448"/>
            <a:chExt cx="192" cy="192"/>
          </a:xfrm>
        </p:grpSpPr>
        <p:sp>
          <p:nvSpPr>
            <p:cNvPr id="8256" name="Oval 6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7" name="Line 6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Line 6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7110846" y="4211782"/>
            <a:ext cx="304800" cy="304800"/>
            <a:chOff x="2448" y="2448"/>
            <a:chExt cx="192" cy="192"/>
          </a:xfrm>
        </p:grpSpPr>
        <p:sp>
          <p:nvSpPr>
            <p:cNvPr id="8253" name="Oval 6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4" name="Line 6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6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7720446" y="2382982"/>
            <a:ext cx="304800" cy="304800"/>
            <a:chOff x="2448" y="2448"/>
            <a:chExt cx="192" cy="192"/>
          </a:xfrm>
        </p:grpSpPr>
        <p:sp>
          <p:nvSpPr>
            <p:cNvPr id="8250" name="Oval 7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1" name="Line 7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7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73"/>
          <p:cNvGrpSpPr>
            <a:grpSpLocks/>
          </p:cNvGrpSpPr>
          <p:nvPr/>
        </p:nvGrpSpPr>
        <p:grpSpPr bwMode="auto">
          <a:xfrm>
            <a:off x="6965373" y="2265219"/>
            <a:ext cx="304800" cy="304800"/>
            <a:chOff x="2448" y="2448"/>
            <a:chExt cx="192" cy="192"/>
          </a:xfrm>
        </p:grpSpPr>
        <p:sp>
          <p:nvSpPr>
            <p:cNvPr id="8247" name="Oval 7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Line 7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7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5320146" y="2234045"/>
            <a:ext cx="304800" cy="304800"/>
            <a:chOff x="2448" y="2448"/>
            <a:chExt cx="192" cy="192"/>
          </a:xfrm>
        </p:grpSpPr>
        <p:sp>
          <p:nvSpPr>
            <p:cNvPr id="8241" name="Oval 8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Line 8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8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85"/>
          <p:cNvGrpSpPr>
            <a:grpSpLocks/>
          </p:cNvGrpSpPr>
          <p:nvPr/>
        </p:nvGrpSpPr>
        <p:grpSpPr bwMode="auto">
          <a:xfrm>
            <a:off x="4668983" y="2324100"/>
            <a:ext cx="304800" cy="304800"/>
            <a:chOff x="2448" y="2448"/>
            <a:chExt cx="192" cy="192"/>
          </a:xfrm>
        </p:grpSpPr>
        <p:sp>
          <p:nvSpPr>
            <p:cNvPr id="8238" name="Oval 8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Line 8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8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89"/>
          <p:cNvGrpSpPr>
            <a:grpSpLocks/>
          </p:cNvGrpSpPr>
          <p:nvPr/>
        </p:nvGrpSpPr>
        <p:grpSpPr bwMode="auto">
          <a:xfrm>
            <a:off x="2590801" y="3792682"/>
            <a:ext cx="304800" cy="304800"/>
            <a:chOff x="2448" y="2448"/>
            <a:chExt cx="192" cy="192"/>
          </a:xfrm>
        </p:grpSpPr>
        <p:sp>
          <p:nvSpPr>
            <p:cNvPr id="8235" name="Oval 9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Line 9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Line 9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94"/>
          <p:cNvGrpSpPr>
            <a:grpSpLocks/>
          </p:cNvGrpSpPr>
          <p:nvPr/>
        </p:nvGrpSpPr>
        <p:grpSpPr bwMode="auto">
          <a:xfrm>
            <a:off x="3408218" y="30341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0" y="5297601"/>
            <a:ext cx="9144000" cy="1338828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Признак созревания – появление на мембране нейрона постоянно открытых К</a:t>
            </a:r>
            <a:r>
              <a:rPr lang="en-US" sz="2200" b="0" baseline="30000" dirty="0"/>
              <a:t>+</a:t>
            </a:r>
            <a:r>
              <a:rPr lang="ru-RU" sz="2200" b="0" dirty="0"/>
              <a:t>-каналов</a:t>
            </a:r>
            <a:r>
              <a:rPr lang="ru-RU" sz="2400" b="0" dirty="0"/>
              <a:t> </a:t>
            </a:r>
            <a:r>
              <a:rPr lang="ru-RU" sz="2000" b="0" dirty="0"/>
              <a:t>(</a:t>
            </a:r>
            <a:r>
              <a:rPr lang="ru-RU" sz="2000" b="0" dirty="0" smtClean="0"/>
              <a:t>определяется включением </a:t>
            </a:r>
            <a:r>
              <a:rPr lang="ru-RU" sz="2000" b="0" dirty="0"/>
              <a:t>соотв. гена).</a:t>
            </a:r>
            <a:r>
              <a:rPr lang="ru-RU" sz="2200" b="0" dirty="0"/>
              <a:t> </a:t>
            </a:r>
          </a:p>
          <a:p>
            <a:pPr>
              <a:lnSpc>
                <a:spcPct val="90000"/>
              </a:lnSpc>
            </a:pPr>
            <a:endParaRPr lang="ru-RU" sz="2200" b="0" dirty="0" smtClean="0"/>
          </a:p>
          <a:p>
            <a:pPr>
              <a:lnSpc>
                <a:spcPct val="90000"/>
              </a:lnSpc>
            </a:pPr>
            <a:r>
              <a:rPr lang="ru-RU" sz="2200" b="0" dirty="0" smtClean="0"/>
              <a:t>В </a:t>
            </a:r>
            <a:r>
              <a:rPr lang="ru-RU" sz="2200" b="0" dirty="0"/>
              <a:t>результате </a:t>
            </a:r>
            <a:r>
              <a:rPr lang="ru-RU" sz="2200" b="0" dirty="0" smtClean="0"/>
              <a:t>становится </a:t>
            </a:r>
            <a:r>
              <a:rPr lang="ru-RU" sz="2200" b="0" dirty="0"/>
              <a:t>возможной диффузия К</a:t>
            </a:r>
            <a:r>
              <a:rPr lang="en-US" sz="2200" b="0" baseline="30000" dirty="0"/>
              <a:t>+</a:t>
            </a:r>
            <a:r>
              <a:rPr lang="ru-RU" sz="2200" b="0" dirty="0"/>
              <a:t> </a:t>
            </a:r>
            <a:r>
              <a:rPr lang="ru-RU" sz="2200" b="0" dirty="0" smtClean="0"/>
              <a:t>из </a:t>
            </a:r>
            <a:r>
              <a:rPr lang="ru-RU" sz="2200" b="0" dirty="0"/>
              <a:t>клетки.</a:t>
            </a:r>
          </a:p>
        </p:txBody>
      </p:sp>
      <p:grpSp>
        <p:nvGrpSpPr>
          <p:cNvPr id="26" name="Группа 105"/>
          <p:cNvGrpSpPr/>
          <p:nvPr/>
        </p:nvGrpSpPr>
        <p:grpSpPr>
          <a:xfrm>
            <a:off x="8520546" y="5746171"/>
            <a:ext cx="228600" cy="304800"/>
            <a:chOff x="3075709" y="4125190"/>
            <a:chExt cx="228600" cy="304800"/>
          </a:xfrm>
        </p:grpSpPr>
        <p:sp>
          <p:nvSpPr>
            <p:cNvPr id="8201" name="Rectangle 102"/>
            <p:cNvSpPr>
              <a:spLocks noChangeArrowheads="1"/>
            </p:cNvSpPr>
            <p:nvPr/>
          </p:nvSpPr>
          <p:spPr bwMode="auto">
            <a:xfrm>
              <a:off x="30757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3"/>
            <p:cNvSpPr>
              <a:spLocks noChangeArrowheads="1"/>
            </p:cNvSpPr>
            <p:nvPr/>
          </p:nvSpPr>
          <p:spPr bwMode="auto">
            <a:xfrm>
              <a:off x="32281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2604656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7" name="Group 94"/>
          <p:cNvGrpSpPr>
            <a:grpSpLocks/>
          </p:cNvGrpSpPr>
          <p:nvPr/>
        </p:nvGrpSpPr>
        <p:grpSpPr bwMode="auto">
          <a:xfrm>
            <a:off x="5482936" y="30410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кругленный прямоугольник 1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297385" y="4779825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425047" y="481099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4568537" y="3183090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4748648" y="4651671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19652" y="272040"/>
            <a:ext cx="8713788" cy="18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0" dirty="0">
                <a:solidFill>
                  <a:srgbClr val="990000"/>
                </a:solidFill>
              </a:rPr>
              <a:t>Как долго идет диффузия К</a:t>
            </a:r>
            <a:r>
              <a:rPr lang="en-US" sz="3200" b="0" baseline="30000" dirty="0">
                <a:solidFill>
                  <a:srgbClr val="990000"/>
                </a:solidFill>
              </a:rPr>
              <a:t>+</a:t>
            </a:r>
            <a:r>
              <a:rPr lang="ru-RU" sz="3200" b="0" dirty="0">
                <a:solidFill>
                  <a:srgbClr val="990000"/>
                </a:solidFill>
              </a:rPr>
              <a:t> из нейрона?</a:t>
            </a:r>
          </a:p>
          <a:p>
            <a:pPr>
              <a:lnSpc>
                <a:spcPct val="90000"/>
              </a:lnSpc>
            </a:pPr>
            <a:endParaRPr lang="ru-RU" sz="3200" b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0" dirty="0" smtClean="0">
                <a:solidFill>
                  <a:srgbClr val="990000"/>
                </a:solidFill>
              </a:rPr>
              <a:t>Очевидный </a:t>
            </a:r>
            <a:r>
              <a:rPr lang="ru-RU" sz="3200" b="0" dirty="0">
                <a:solidFill>
                  <a:srgbClr val="990000"/>
                </a:solidFill>
              </a:rPr>
              <a:t>вариант </a:t>
            </a:r>
            <a:r>
              <a:rPr lang="ru-RU" sz="3200" b="0" dirty="0" smtClean="0">
                <a:solidFill>
                  <a:srgbClr val="990000"/>
                </a:solidFill>
              </a:rPr>
              <a:t>«</a:t>
            </a:r>
            <a:r>
              <a:rPr lang="ru-RU" sz="3200" b="0" dirty="0">
                <a:solidFill>
                  <a:srgbClr val="990000"/>
                </a:solidFill>
              </a:rPr>
              <a:t>до выравнивания концентраций</a:t>
            </a:r>
            <a:r>
              <a:rPr lang="ru-RU" sz="3200" b="0" dirty="0" smtClean="0">
                <a:solidFill>
                  <a:srgbClr val="990000"/>
                </a:solidFill>
              </a:rPr>
              <a:t>») неверен</a:t>
            </a:r>
            <a:r>
              <a:rPr lang="ru-RU" sz="3200" b="0" dirty="0">
                <a:solidFill>
                  <a:srgbClr val="990000"/>
                </a:solidFill>
              </a:rPr>
              <a:t> </a:t>
            </a:r>
            <a:r>
              <a:rPr lang="ru-RU" sz="3200" b="0" dirty="0" smtClean="0">
                <a:solidFill>
                  <a:srgbClr val="990000"/>
                </a:solidFill>
              </a:rPr>
              <a:t>!</a:t>
            </a:r>
            <a:endParaRPr lang="ru-RU" sz="3200" b="0" dirty="0">
              <a:solidFill>
                <a:srgbClr val="990000"/>
              </a:solidFill>
            </a:endParaRP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313603"/>
            <a:ext cx="8713788" cy="1421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При диффузии ионов К</a:t>
            </a:r>
            <a:r>
              <a:rPr lang="ru-RU" sz="32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3200" b="0" i="1" dirty="0" smtClean="0">
                <a:solidFill>
                  <a:srgbClr val="990000"/>
                </a:solidFill>
              </a:rPr>
              <a:t> в клетке увеличивается доля отрицательного заряда, а вне клетки положительного.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8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Повышающаяся разность потенциалов между внутри- и вне- клеточной средой приводит к появлению и увеличению ЭДС.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3886202" y="2781308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ЭДС препятствует диффузии и в конце концов останавливает её.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Возникает состояние </a:t>
            </a:r>
            <a:r>
              <a:rPr lang="ru-RU" sz="2400" i="1" dirty="0" smtClean="0">
                <a:solidFill>
                  <a:srgbClr val="006600"/>
                </a:solidFill>
              </a:rPr>
              <a:t>«динамического равновесия»</a:t>
            </a:r>
            <a:r>
              <a:rPr lang="ru-RU" sz="2400" b="0" i="1" dirty="0" smtClean="0">
                <a:solidFill>
                  <a:srgbClr val="990000"/>
                </a:solidFill>
              </a:rPr>
              <a:t>: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число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покинувших клетку благодаря диффузии равно числу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втянутых в клетку ЭДС.</a:t>
            </a:r>
            <a:endParaRPr lang="ru-RU" sz="2400" b="0" dirty="0">
              <a:solidFill>
                <a:srgbClr val="990000"/>
              </a:solidFill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4145975" y="5046525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911438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5275118" y="2798627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3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75" name="Picture 11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4802" b="16505"/>
          <a:stretch>
            <a:fillRect/>
          </a:stretch>
        </p:blipFill>
        <p:spPr bwMode="auto">
          <a:xfrm>
            <a:off x="0" y="2854325"/>
            <a:ext cx="26336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122238" y="6040438"/>
            <a:ext cx="1876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Вальтер Нернст</a:t>
            </a:r>
          </a:p>
          <a:p>
            <a:r>
              <a:rPr lang="ru-RU" sz="2000" b="0"/>
              <a:t>(Ноб.пр. 1921)</a:t>
            </a:r>
          </a:p>
        </p:txBody>
      </p:sp>
      <p:sp>
        <p:nvSpPr>
          <p:cNvPr id="88177" name="Text Box 113"/>
          <p:cNvSpPr txBox="1">
            <a:spLocks noChangeArrowheads="1"/>
          </p:cNvSpPr>
          <p:nvPr/>
        </p:nvSpPr>
        <p:spPr bwMode="auto">
          <a:xfrm>
            <a:off x="0" y="375661"/>
            <a:ext cx="8953500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«Уравнение Нернста»:</a:t>
            </a:r>
            <a:r>
              <a:rPr lang="en-US" sz="3600" dirty="0"/>
              <a:t>   </a:t>
            </a:r>
            <a:endParaRPr lang="ru-RU" sz="36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Равновесный потенциал Е</a:t>
            </a:r>
            <a:r>
              <a:rPr lang="ru-RU" sz="3200" baseline="-25000" dirty="0" smtClean="0"/>
              <a:t>р</a:t>
            </a:r>
            <a:r>
              <a:rPr lang="ru-RU" sz="3200" dirty="0" smtClean="0"/>
              <a:t>  </a:t>
            </a:r>
          </a:p>
          <a:p>
            <a:pPr>
              <a:lnSpc>
                <a:spcPct val="90000"/>
              </a:lnSpc>
            </a:pPr>
            <a:endParaRPr lang="en-US" b="0" dirty="0"/>
          </a:p>
        </p:txBody>
      </p:sp>
      <p:sp>
        <p:nvSpPr>
          <p:cNvPr id="88179" name="Text Box 115"/>
          <p:cNvSpPr txBox="1">
            <a:spLocks noChangeArrowheads="1"/>
          </p:cNvSpPr>
          <p:nvPr/>
        </p:nvSpPr>
        <p:spPr bwMode="auto">
          <a:xfrm>
            <a:off x="2628898" y="4160549"/>
            <a:ext cx="6431973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С учетом этого МП = -91 мВ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ru-RU" sz="3600" dirty="0"/>
              <a:t>(«равновесный п</a:t>
            </a:r>
            <a:r>
              <a:rPr lang="ru-RU" sz="3600" dirty="0" smtClean="0"/>
              <a:t>отенциал</a:t>
            </a:r>
            <a:r>
              <a:rPr lang="ru-RU" sz="3600" dirty="0"/>
              <a:t>» для К+)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613110" y="193271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Е</a:t>
            </a:r>
            <a:r>
              <a:rPr lang="ru-RU" sz="4000" baseline="-25000" dirty="0" err="1" smtClean="0"/>
              <a:t>к</a:t>
            </a:r>
            <a:r>
              <a:rPr lang="ru-RU" sz="4000" dirty="0" err="1" smtClean="0">
                <a:cs typeface="Arial" charset="0"/>
              </a:rPr>
              <a:t>=</a:t>
            </a:r>
            <a:endParaRPr lang="ru-RU" sz="4000" dirty="0"/>
          </a:p>
        </p:txBody>
      </p:sp>
      <p:cxnSp>
        <p:nvCxnSpPr>
          <p:cNvPr id="119" name="Прямая соединительная линия 118"/>
          <p:cNvCxnSpPr>
            <a:stCxn id="116" idx="3"/>
            <a:endCxn id="123" idx="1"/>
          </p:cNvCxnSpPr>
          <p:nvPr/>
        </p:nvCxnSpPr>
        <p:spPr bwMode="auto">
          <a:xfrm flipV="1">
            <a:off x="3771901" y="2276477"/>
            <a:ext cx="982015" cy="101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Прямоугольник 120"/>
          <p:cNvSpPr/>
          <p:nvPr/>
        </p:nvSpPr>
        <p:spPr>
          <a:xfrm>
            <a:off x="3700692" y="150322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RT</a:t>
            </a:r>
            <a:endParaRPr lang="ru-RU" sz="40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3728400" y="2331030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ZF</a:t>
            </a:r>
            <a:endParaRPr lang="ru-RU" sz="40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4753916" y="1984089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cs typeface="Arial" charset="0"/>
              </a:rPr>
              <a:t>ln</a:t>
            </a:r>
            <a:endParaRPr lang="ru-RU" dirty="0"/>
          </a:p>
        </p:txBody>
      </p:sp>
      <p:cxnSp>
        <p:nvCxnSpPr>
          <p:cNvPr id="125" name="Прямая соединительная линия 124"/>
          <p:cNvCxnSpPr>
            <a:stCxn id="123" idx="3"/>
          </p:cNvCxnSpPr>
          <p:nvPr/>
        </p:nvCxnSpPr>
        <p:spPr bwMode="auto">
          <a:xfrm>
            <a:off x="5249565" y="2276477"/>
            <a:ext cx="986787" cy="6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Прямоугольник 126"/>
          <p:cNvSpPr/>
          <p:nvPr/>
        </p:nvSpPr>
        <p:spPr>
          <a:xfrm>
            <a:off x="5243442" y="1477091"/>
            <a:ext cx="1106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/>
              <a:t>К</a:t>
            </a:r>
            <a:r>
              <a:rPr lang="en-US" sz="4000" baseline="30000" dirty="0" smtClean="0"/>
              <a:t>+</a:t>
            </a:r>
            <a:r>
              <a:rPr lang="en-US" sz="4000" baseline="-14000" dirty="0" smtClean="0"/>
              <a:t>out</a:t>
            </a:r>
            <a:endParaRPr lang="ru-RU" sz="40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5271150" y="2356852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/>
              <a:t>К</a:t>
            </a:r>
            <a:r>
              <a:rPr lang="en-US" sz="4000" baseline="30000" dirty="0" smtClean="0"/>
              <a:t>+</a:t>
            </a:r>
            <a:r>
              <a:rPr lang="en-US" sz="4000" baseline="-14000" dirty="0" smtClean="0"/>
              <a:t>in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6" grpId="0"/>
      <p:bldP spid="88177" grpId="0"/>
      <p:bldP spid="88179" grpId="0" animBg="1"/>
      <p:bldP spid="116" grpId="0"/>
      <p:bldP spid="121" grpId="0"/>
      <p:bldP spid="122" grpId="0"/>
      <p:bldP spid="123" grpId="0"/>
      <p:bldP spid="127" grpId="0"/>
      <p:bldP spid="1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C88BA-C24A-4695-B13B-4105602C7691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13315" name="Text Box 36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3317" name="Text Box 96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sz="2200" dirty="0"/>
              <a:t>Диффузия </a:t>
            </a:r>
            <a:r>
              <a:rPr lang="en-US" sz="2200" dirty="0"/>
              <a:t>K</a:t>
            </a:r>
            <a:r>
              <a:rPr lang="en-US" sz="2200" baseline="30000" dirty="0"/>
              <a:t>+</a:t>
            </a:r>
            <a:r>
              <a:rPr lang="ru-RU" sz="2200" dirty="0"/>
              <a:t> из клетки определяется разностью </a:t>
            </a:r>
          </a:p>
          <a:p>
            <a:pPr>
              <a:lnSpc>
                <a:spcPct val="110000"/>
              </a:lnSpc>
            </a:pPr>
            <a:r>
              <a:rPr lang="ru-RU" sz="2200" dirty="0"/>
              <a:t>концентраций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dirty="0"/>
              <a:t> </a:t>
            </a:r>
            <a:r>
              <a:rPr lang="ru-RU" sz="2200" dirty="0"/>
              <a:t> и К</a:t>
            </a:r>
            <a:r>
              <a:rPr lang="en-US" sz="2200" baseline="30000" dirty="0"/>
              <a:t>+</a:t>
            </a:r>
            <a:r>
              <a:rPr lang="en-US" sz="2200" baseline="-14000" dirty="0"/>
              <a:t>in</a:t>
            </a:r>
            <a:r>
              <a:rPr lang="ru-RU" sz="2200" baseline="-14000" dirty="0"/>
              <a:t> </a:t>
            </a:r>
            <a:r>
              <a:rPr lang="ru-RU" sz="2200" dirty="0"/>
              <a:t>. </a:t>
            </a:r>
          </a:p>
          <a:p>
            <a:pPr algn="l">
              <a:lnSpc>
                <a:spcPct val="110000"/>
              </a:lnSpc>
            </a:pPr>
            <a:endParaRPr lang="ru-RU" sz="800" b="0" dirty="0"/>
          </a:p>
          <a:p>
            <a:pPr algn="l">
              <a:lnSpc>
                <a:spcPct val="110000"/>
              </a:lnSpc>
            </a:pPr>
            <a:endParaRPr lang="ru-RU" sz="800" b="0" dirty="0"/>
          </a:p>
        </p:txBody>
      </p:sp>
      <p:sp>
        <p:nvSpPr>
          <p:cNvPr id="13337" name="Line 112"/>
          <p:cNvSpPr>
            <a:spLocks noChangeShapeType="1"/>
          </p:cNvSpPr>
          <p:nvPr/>
        </p:nvSpPr>
        <p:spPr bwMode="auto">
          <a:xfrm>
            <a:off x="7493000" y="5002439"/>
            <a:ext cx="720725" cy="503238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16"/>
          <p:cNvSpPr>
            <a:spLocks noChangeShapeType="1"/>
          </p:cNvSpPr>
          <p:nvPr/>
        </p:nvSpPr>
        <p:spPr bwMode="auto">
          <a:xfrm>
            <a:off x="8213725" y="5494791"/>
            <a:ext cx="827088" cy="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18"/>
          <p:cNvSpPr>
            <a:spLocks noChangeShapeType="1"/>
          </p:cNvSpPr>
          <p:nvPr/>
        </p:nvSpPr>
        <p:spPr bwMode="auto">
          <a:xfrm flipV="1">
            <a:off x="7493000" y="551656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Text Box 120"/>
          <p:cNvSpPr txBox="1">
            <a:spLocks noChangeArrowheads="1"/>
          </p:cNvSpPr>
          <p:nvPr/>
        </p:nvSpPr>
        <p:spPr bwMode="auto">
          <a:xfrm>
            <a:off x="6629400" y="621665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снижение</a:t>
            </a:r>
          </a:p>
          <a:p>
            <a:r>
              <a:rPr lang="ru-RU" sz="2000" dirty="0"/>
              <a:t>К</a:t>
            </a:r>
            <a:r>
              <a:rPr lang="en-US" sz="2000" b="0" baseline="30000" dirty="0"/>
              <a:t>+</a:t>
            </a:r>
            <a:r>
              <a:rPr lang="en-US" sz="2000" baseline="-14000" dirty="0"/>
              <a:t>out</a:t>
            </a:r>
            <a:endParaRPr lang="ru-RU" sz="2000" baseline="-14000" dirty="0"/>
          </a:p>
        </p:txBody>
      </p:sp>
      <p:sp>
        <p:nvSpPr>
          <p:cNvPr id="13329" name="Line 107"/>
          <p:cNvSpPr>
            <a:spLocks noChangeShapeType="1"/>
          </p:cNvSpPr>
          <p:nvPr/>
        </p:nvSpPr>
        <p:spPr bwMode="auto">
          <a:xfrm>
            <a:off x="4670425" y="5300663"/>
            <a:ext cx="914400" cy="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08"/>
          <p:cNvSpPr>
            <a:spLocks noChangeShapeType="1"/>
          </p:cNvSpPr>
          <p:nvPr/>
        </p:nvSpPr>
        <p:spPr bwMode="auto">
          <a:xfrm flipH="1">
            <a:off x="5529263" y="5006975"/>
            <a:ext cx="795338" cy="293688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10"/>
          <p:cNvSpPr>
            <a:spLocks noChangeShapeType="1"/>
          </p:cNvSpPr>
          <p:nvPr/>
        </p:nvSpPr>
        <p:spPr bwMode="auto">
          <a:xfrm flipV="1">
            <a:off x="5605463" y="551656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Text Box 111"/>
          <p:cNvSpPr txBox="1">
            <a:spLocks noChangeArrowheads="1"/>
          </p:cNvSpPr>
          <p:nvPr/>
        </p:nvSpPr>
        <p:spPr bwMode="auto">
          <a:xfrm>
            <a:off x="4643438" y="6243638"/>
            <a:ext cx="1379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увеличение</a:t>
            </a:r>
          </a:p>
          <a:p>
            <a:r>
              <a:rPr lang="ru-RU" sz="2000" dirty="0"/>
              <a:t>К</a:t>
            </a:r>
            <a:r>
              <a:rPr lang="en-US" sz="2000" b="0" baseline="30000" dirty="0"/>
              <a:t>+</a:t>
            </a:r>
            <a:r>
              <a:rPr lang="en-US" sz="2000" baseline="-14000" dirty="0"/>
              <a:t>out</a:t>
            </a:r>
            <a:endParaRPr lang="ru-RU" sz="2000" baseline="-14000" dirty="0"/>
          </a:p>
        </p:txBody>
      </p:sp>
      <p:grpSp>
        <p:nvGrpSpPr>
          <p:cNvPr id="2" name="Группа 27"/>
          <p:cNvGrpSpPr/>
          <p:nvPr/>
        </p:nvGrpSpPr>
        <p:grpSpPr>
          <a:xfrm>
            <a:off x="4048125" y="2997200"/>
            <a:ext cx="5049838" cy="3314700"/>
            <a:chOff x="4048125" y="2997200"/>
            <a:chExt cx="5049838" cy="3314700"/>
          </a:xfrm>
        </p:grpSpPr>
        <p:sp>
          <p:nvSpPr>
            <p:cNvPr id="13336" name="Text Box 100"/>
            <p:cNvSpPr txBox="1">
              <a:spLocks noChangeArrowheads="1"/>
            </p:cNvSpPr>
            <p:nvPr/>
          </p:nvSpPr>
          <p:spPr bwMode="auto">
            <a:xfrm>
              <a:off x="8186738" y="5876925"/>
              <a:ext cx="87312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  <p:sp>
          <p:nvSpPr>
            <p:cNvPr id="13324" name="Line 99"/>
            <p:cNvSpPr>
              <a:spLocks noChangeShapeType="1"/>
            </p:cNvSpPr>
            <p:nvPr/>
          </p:nvSpPr>
          <p:spPr bwMode="auto">
            <a:xfrm flipV="1">
              <a:off x="4670425" y="6092825"/>
              <a:ext cx="4427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02"/>
            <p:cNvSpPr>
              <a:spLocks noChangeShapeType="1"/>
            </p:cNvSpPr>
            <p:nvPr/>
          </p:nvSpPr>
          <p:spPr bwMode="auto">
            <a:xfrm flipV="1">
              <a:off x="4670425" y="3500438"/>
              <a:ext cx="0" cy="2592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03"/>
            <p:cNvSpPr>
              <a:spLocks noChangeShapeType="1"/>
            </p:cNvSpPr>
            <p:nvPr/>
          </p:nvSpPr>
          <p:spPr bwMode="auto">
            <a:xfrm flipV="1">
              <a:off x="4670425" y="4005263"/>
              <a:ext cx="4427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Text Box 104"/>
            <p:cNvSpPr txBox="1">
              <a:spLocks noChangeArrowheads="1"/>
            </p:cNvSpPr>
            <p:nvPr/>
          </p:nvSpPr>
          <p:spPr bwMode="auto">
            <a:xfrm>
              <a:off x="4886325" y="2997200"/>
              <a:ext cx="1798638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13328" name="Text Box 105"/>
            <p:cNvSpPr txBox="1">
              <a:spLocks noChangeArrowheads="1"/>
            </p:cNvSpPr>
            <p:nvPr/>
          </p:nvSpPr>
          <p:spPr bwMode="auto">
            <a:xfrm>
              <a:off x="4373563" y="3860800"/>
              <a:ext cx="296863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  <p:sp>
          <p:nvSpPr>
            <p:cNvPr id="13333" name="Line 117"/>
            <p:cNvSpPr>
              <a:spLocks noChangeShapeType="1"/>
            </p:cNvSpPr>
            <p:nvPr/>
          </p:nvSpPr>
          <p:spPr bwMode="auto">
            <a:xfrm flipV="1">
              <a:off x="4670425" y="5300663"/>
              <a:ext cx="4427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Text Box 121"/>
            <p:cNvSpPr txBox="1">
              <a:spLocks noChangeArrowheads="1"/>
            </p:cNvSpPr>
            <p:nvPr/>
          </p:nvSpPr>
          <p:spPr bwMode="auto">
            <a:xfrm>
              <a:off x="4048125" y="5140325"/>
              <a:ext cx="582211" cy="31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2000" dirty="0" smtClean="0"/>
                <a:t>МП</a:t>
              </a:r>
              <a:endParaRPr lang="ru-RU" sz="2000" dirty="0"/>
            </a:p>
          </p:txBody>
        </p:sp>
      </p:grpSp>
      <p:sp>
        <p:nvSpPr>
          <p:cNvPr id="94337" name="Text Box 129"/>
          <p:cNvSpPr txBox="1">
            <a:spLocks noChangeArrowheads="1"/>
          </p:cNvSpPr>
          <p:nvPr/>
        </p:nvSpPr>
        <p:spPr bwMode="auto">
          <a:xfrm>
            <a:off x="0" y="1414690"/>
            <a:ext cx="9144000" cy="1271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Если увеличить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b="0" dirty="0"/>
              <a:t> </a:t>
            </a:r>
            <a:r>
              <a:rPr lang="ru-RU" sz="2200" b="0" dirty="0"/>
              <a:t>, то разность концентраций станет меньше, диффузия – слабее, и для ее остановки потребуется не столь значительный </a:t>
            </a:r>
            <a:r>
              <a:rPr lang="ru-RU" sz="2200" b="0" dirty="0" smtClean="0"/>
              <a:t>МП </a:t>
            </a:r>
            <a:r>
              <a:rPr lang="ru-RU" sz="2000" b="0" i="1" dirty="0"/>
              <a:t>(произойдет сдвиг заряда цито-</a:t>
            </a:r>
          </a:p>
          <a:p>
            <a:pPr algn="l">
              <a:lnSpc>
                <a:spcPct val="90000"/>
              </a:lnSpc>
            </a:pPr>
            <a:r>
              <a:rPr lang="ru-RU" sz="2000" b="0" i="1" dirty="0"/>
              <a:t>плазмы вверх до достижения новой точки равновесия).</a:t>
            </a:r>
          </a:p>
        </p:txBody>
      </p:sp>
      <p:sp>
        <p:nvSpPr>
          <p:cNvPr id="94338" name="Text Box 130"/>
          <p:cNvSpPr txBox="1">
            <a:spLocks noChangeArrowheads="1"/>
          </p:cNvSpPr>
          <p:nvPr/>
        </p:nvSpPr>
        <p:spPr bwMode="auto">
          <a:xfrm>
            <a:off x="218209" y="2905970"/>
            <a:ext cx="3962400" cy="21764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Если снизить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b="0" dirty="0"/>
              <a:t> </a:t>
            </a:r>
            <a:r>
              <a:rPr lang="ru-RU" sz="2200" b="0" dirty="0"/>
              <a:t>, то </a:t>
            </a:r>
            <a:r>
              <a:rPr lang="ru-RU" sz="2200" b="0" dirty="0" err="1"/>
              <a:t>раз-ность</a:t>
            </a:r>
            <a:r>
              <a:rPr lang="ru-RU" sz="2200" b="0" dirty="0"/>
              <a:t> концентраций станет больше, диффузия – </a:t>
            </a:r>
            <a:r>
              <a:rPr lang="ru-RU" sz="2200" b="0" dirty="0" err="1"/>
              <a:t>силь-нее</a:t>
            </a:r>
            <a:r>
              <a:rPr lang="ru-RU" sz="2200" b="0" dirty="0"/>
              <a:t>, и для ее остановки </a:t>
            </a:r>
            <a:r>
              <a:rPr lang="ru-RU" sz="2200" b="0" dirty="0" err="1"/>
              <a:t>по-требуется</a:t>
            </a:r>
            <a:r>
              <a:rPr lang="ru-RU" sz="2200" b="0" dirty="0"/>
              <a:t> более </a:t>
            </a:r>
            <a:r>
              <a:rPr lang="ru-RU" sz="2200" b="0" dirty="0" err="1"/>
              <a:t>значитель-ный</a:t>
            </a:r>
            <a:r>
              <a:rPr lang="ru-RU" sz="2200" b="0" dirty="0"/>
              <a:t> </a:t>
            </a:r>
            <a:r>
              <a:rPr lang="ru-RU" sz="2200" b="0" dirty="0" smtClean="0"/>
              <a:t>МП </a:t>
            </a:r>
            <a:r>
              <a:rPr lang="ru-RU" sz="2000" b="0" i="1" dirty="0"/>
              <a:t>(сдвиг заряда </a:t>
            </a:r>
            <a:r>
              <a:rPr lang="ru-RU" sz="2000" b="0" i="1" dirty="0" err="1"/>
              <a:t>цито-плазмы</a:t>
            </a:r>
            <a:r>
              <a:rPr lang="ru-RU" sz="2000" b="0" i="1" dirty="0"/>
              <a:t> вниз).</a:t>
            </a:r>
            <a:endParaRPr lang="ru-RU" dirty="0"/>
          </a:p>
        </p:txBody>
      </p:sp>
      <p:sp>
        <p:nvSpPr>
          <p:cNvPr id="94333" name="Text Box 125"/>
          <p:cNvSpPr txBox="1">
            <a:spLocks noChangeArrowheads="1"/>
          </p:cNvSpPr>
          <p:nvPr/>
        </p:nvSpPr>
        <p:spPr bwMode="auto">
          <a:xfrm>
            <a:off x="153885" y="5242173"/>
            <a:ext cx="3823855" cy="161582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chemeClr val="bg1"/>
                </a:solidFill>
              </a:rPr>
              <a:t>Этот график можно </a:t>
            </a:r>
            <a:r>
              <a:rPr lang="ru-RU" sz="2200" dirty="0" smtClean="0">
                <a:solidFill>
                  <a:schemeClr val="bg1"/>
                </a:solidFill>
              </a:rPr>
              <a:t>получить </a:t>
            </a:r>
            <a:r>
              <a:rPr lang="ru-RU" sz="2200" dirty="0">
                <a:solidFill>
                  <a:schemeClr val="bg1"/>
                </a:solidFill>
              </a:rPr>
              <a:t>в </a:t>
            </a:r>
            <a:r>
              <a:rPr lang="ru-RU" sz="2200" dirty="0" smtClean="0">
                <a:solidFill>
                  <a:schemeClr val="bg1"/>
                </a:solidFill>
              </a:rPr>
              <a:t>эксперименте</a:t>
            </a:r>
            <a:r>
              <a:rPr lang="ru-RU" sz="2200" dirty="0">
                <a:solidFill>
                  <a:schemeClr val="bg1"/>
                </a:solidFill>
              </a:rPr>
              <a:t>, но в </a:t>
            </a:r>
            <a:r>
              <a:rPr lang="ru-RU" sz="2200" dirty="0" smtClean="0">
                <a:solidFill>
                  <a:schemeClr val="bg1"/>
                </a:solidFill>
              </a:rPr>
              <a:t>реальном </a:t>
            </a:r>
            <a:r>
              <a:rPr lang="ru-RU" sz="2200" dirty="0">
                <a:solidFill>
                  <a:schemeClr val="bg1"/>
                </a:solidFill>
              </a:rPr>
              <a:t>мозге в норме такого не происходит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 rot="5400000" flipH="1" flipV="1">
            <a:off x="6629627" y="4702402"/>
            <a:ext cx="10432" cy="62048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6934203" y="5006975"/>
            <a:ext cx="587828" cy="11339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  <p:bldP spid="13338" grpId="0" animBg="1"/>
      <p:bldP spid="13339" grpId="0" animBg="1"/>
      <p:bldP spid="13340" grpId="0"/>
      <p:bldP spid="13329" grpId="0" animBg="1"/>
      <p:bldP spid="13330" grpId="0" animBg="1"/>
      <p:bldP spid="13331" grpId="0" animBg="1"/>
      <p:bldP spid="13332" grpId="0"/>
      <p:bldP spid="94337" grpId="0" animBg="1" autoUpdateAnimBg="0"/>
      <p:bldP spid="94338" grpId="0" animBg="1" autoUpdateAnimBg="0"/>
      <p:bldP spid="9433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Главными функциональными элементами, погруженными в сравнительно инертный липидный матрикс мембраны, являются</a:t>
            </a:r>
            <a:r>
              <a:rPr lang="ru-RU" sz="3600" b="1" dirty="0" smtClean="0"/>
              <a:t> белки</a:t>
            </a:r>
            <a:r>
              <a:rPr lang="ru-RU" sz="3600" dirty="0" smtClean="0"/>
              <a:t>. </a:t>
            </a:r>
          </a:p>
          <a:p>
            <a:r>
              <a:rPr lang="ru-RU" sz="3600" dirty="0" smtClean="0"/>
              <a:t>Белок по массе составляет от 25 до 75% в различных мембранах.</a:t>
            </a:r>
          </a:p>
          <a:p>
            <a:endParaRPr lang="ru-RU" sz="3600" dirty="0" smtClean="0"/>
          </a:p>
          <a:p>
            <a:r>
              <a:rPr lang="ru-RU" sz="3600" dirty="0" smtClean="0"/>
              <a:t>25–30 % генома кодирует именно их синтез.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" name="Text Box 36"/>
          <p:cNvSpPr txBox="1">
            <a:spLocks noChangeArrowheads="1"/>
          </p:cNvSpPr>
          <p:nvPr/>
        </p:nvSpPr>
        <p:spPr bwMode="auto">
          <a:xfrm>
            <a:off x="198870" y="323993"/>
            <a:ext cx="8713788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В реальной клетке МП находится ближе к нулю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(в среднем -70 мВ).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Причина: существование небольшого количества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постоянно открытых каналов</a:t>
            </a:r>
            <a:r>
              <a:rPr lang="en-US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для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.</a:t>
            </a:r>
            <a:endParaRPr lang="en-US" sz="28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Скругленный прямоугольник 17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2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3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4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5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6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8197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Избыток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в межклеточной среде,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а также их притяжение к отрицательно заряженной цитоплазме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приводят к входу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 в клетку.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6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Скругленный прямоугольник 14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5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6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52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2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3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8194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Такой вход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и частичной потере МП (отсюда название – «ток утечки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9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»).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2503714"/>
            <a:ext cx="6825343" cy="43542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97A9A-B992-4FA9-B367-F3E2C10918EC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/>
          </a:p>
          <a:p>
            <a:pPr algn="l">
              <a:lnSpc>
                <a:spcPct val="110000"/>
              </a:lnSpc>
            </a:pPr>
            <a:r>
              <a:rPr lang="ru-RU" sz="2200"/>
              <a:t>Диффузия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ru-RU" sz="2200"/>
              <a:t> в клетку зависит, прежде всего, от концентра-ции постоянно открытых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</a:t>
            </a:r>
            <a:r>
              <a:rPr lang="ru-RU" sz="2200"/>
              <a:t>каналов на мембране. </a:t>
            </a:r>
          </a:p>
          <a:p>
            <a:pPr algn="l">
              <a:lnSpc>
                <a:spcPct val="110000"/>
              </a:lnSpc>
            </a:pPr>
            <a:endParaRPr lang="ru-RU" sz="800" b="0"/>
          </a:p>
          <a:p>
            <a:pPr algn="l">
              <a:lnSpc>
                <a:spcPct val="110000"/>
              </a:lnSpc>
            </a:pPr>
            <a:endParaRPr lang="ru-RU" sz="800" b="0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963783"/>
            <a:ext cx="3614057" cy="1006429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Эта </a:t>
            </a:r>
            <a:r>
              <a:rPr lang="ru-RU" sz="2200" b="0" dirty="0" smtClean="0"/>
              <a:t>величина </a:t>
            </a:r>
            <a:r>
              <a:rPr lang="ru-RU" sz="2200" b="0" dirty="0"/>
              <a:t>является стабильным свойством конкретного нейрона. </a:t>
            </a:r>
            <a:endParaRPr lang="ru-RU" sz="1200" b="0" i="1" dirty="0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689171" y="6162449"/>
            <a:ext cx="6062332" cy="0"/>
          </a:xfrm>
          <a:prstGeom prst="line">
            <a:avLst/>
          </a:prstGeom>
          <a:noFill/>
          <a:ln w="88900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27"/>
          <p:cNvSpPr>
            <a:spLocks noChangeShapeType="1"/>
          </p:cNvSpPr>
          <p:nvPr/>
        </p:nvSpPr>
        <p:spPr bwMode="auto">
          <a:xfrm>
            <a:off x="673955" y="5672472"/>
            <a:ext cx="6025379" cy="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28"/>
          <p:cNvSpPr>
            <a:spLocks noChangeShapeType="1"/>
          </p:cNvSpPr>
          <p:nvPr/>
        </p:nvSpPr>
        <p:spPr bwMode="auto">
          <a:xfrm>
            <a:off x="689171" y="6598413"/>
            <a:ext cx="6062332" cy="0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Text Box 29"/>
          <p:cNvSpPr txBox="1">
            <a:spLocks noChangeArrowheads="1"/>
          </p:cNvSpPr>
          <p:nvPr/>
        </p:nvSpPr>
        <p:spPr bwMode="auto">
          <a:xfrm>
            <a:off x="721776" y="528859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FF0066"/>
                </a:solidFill>
              </a:rPr>
              <a:t>МП </a:t>
            </a:r>
            <a:r>
              <a:rPr lang="ru-RU" sz="2000" b="0" dirty="0">
                <a:solidFill>
                  <a:srgbClr val="FF0066"/>
                </a:solidFill>
              </a:rPr>
              <a:t>нейрона</a:t>
            </a:r>
            <a:r>
              <a:rPr lang="ru-RU" sz="2000" dirty="0">
                <a:solidFill>
                  <a:srgbClr val="FF0066"/>
                </a:solidFill>
              </a:rPr>
              <a:t> А</a:t>
            </a:r>
          </a:p>
        </p:txBody>
      </p:sp>
      <p:sp>
        <p:nvSpPr>
          <p:cNvPr id="14357" name="Text Box 30"/>
          <p:cNvSpPr txBox="1">
            <a:spLocks noChangeArrowheads="1"/>
          </p:cNvSpPr>
          <p:nvPr/>
        </p:nvSpPr>
        <p:spPr bwMode="auto">
          <a:xfrm>
            <a:off x="858716" y="5766996"/>
            <a:ext cx="19030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CC00FF"/>
                </a:solidFill>
              </a:rPr>
              <a:t>МП </a:t>
            </a:r>
            <a:r>
              <a:rPr lang="ru-RU" sz="2000" b="0" dirty="0">
                <a:solidFill>
                  <a:srgbClr val="CC00FF"/>
                </a:solidFill>
              </a:rPr>
              <a:t>нейрона</a:t>
            </a:r>
            <a:r>
              <a:rPr lang="ru-RU" sz="2000" dirty="0">
                <a:solidFill>
                  <a:srgbClr val="CC00FF"/>
                </a:solidFill>
              </a:rPr>
              <a:t> Б</a:t>
            </a:r>
          </a:p>
        </p:txBody>
      </p:sp>
      <p:sp>
        <p:nvSpPr>
          <p:cNvPr id="14358" name="Text Box 31"/>
          <p:cNvSpPr txBox="1">
            <a:spLocks noChangeArrowheads="1"/>
          </p:cNvSpPr>
          <p:nvPr/>
        </p:nvSpPr>
        <p:spPr bwMode="auto">
          <a:xfrm>
            <a:off x="1010872" y="621453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0000FF"/>
                </a:solidFill>
              </a:rPr>
              <a:t>МП </a:t>
            </a:r>
            <a:r>
              <a:rPr lang="ru-RU" sz="2000" b="0" dirty="0">
                <a:solidFill>
                  <a:srgbClr val="0000FF"/>
                </a:solidFill>
              </a:rPr>
              <a:t>нейрона </a:t>
            </a:r>
            <a:r>
              <a:rPr lang="ru-RU" sz="2000" dirty="0">
                <a:solidFill>
                  <a:srgbClr val="0000FF"/>
                </a:solidFill>
              </a:rPr>
              <a:t>В</a:t>
            </a:r>
          </a:p>
        </p:txBody>
      </p:sp>
      <p:sp>
        <p:nvSpPr>
          <p:cNvPr id="23" name="Двойная стрелка вверх/вниз 22"/>
          <p:cNvSpPr/>
          <p:nvPr/>
        </p:nvSpPr>
        <p:spPr bwMode="auto">
          <a:xfrm>
            <a:off x="3276600" y="5192489"/>
            <a:ext cx="206828" cy="489857"/>
          </a:xfrm>
          <a:prstGeom prst="upDownArrow">
            <a:avLst/>
          </a:prstGeom>
          <a:solidFill>
            <a:srgbClr val="FF006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 bwMode="auto">
          <a:xfrm>
            <a:off x="4626432" y="5192489"/>
            <a:ext cx="206828" cy="979715"/>
          </a:xfrm>
          <a:prstGeom prst="upDownArrow">
            <a:avLst/>
          </a:prstGeom>
          <a:solidFill>
            <a:srgbClr val="CC00CC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Двойная стрелка вверх/вниз 24"/>
          <p:cNvSpPr/>
          <p:nvPr/>
        </p:nvSpPr>
        <p:spPr bwMode="auto">
          <a:xfrm>
            <a:off x="6041633" y="5181604"/>
            <a:ext cx="195946" cy="1426029"/>
          </a:xfrm>
          <a:prstGeom prst="upDownArrow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3448" y="435428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FF0066"/>
                </a:solidFill>
              </a:rPr>
              <a:t>10 мВ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4162" y="4343398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C00CC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CC00CC"/>
                </a:solidFill>
              </a:rPr>
              <a:t>20 мВ</a:t>
            </a:r>
            <a:endParaRPr lang="ru-RU" sz="1600" dirty="0">
              <a:solidFill>
                <a:srgbClr val="CC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5768" y="436517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000066"/>
                </a:solidFill>
              </a:rPr>
              <a:t>30 мВ</a:t>
            </a:r>
            <a:endParaRPr lang="ru-RU" sz="1600" dirty="0">
              <a:solidFill>
                <a:srgbClr val="000066"/>
              </a:solidFill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8816" y="2531992"/>
            <a:ext cx="6723124" cy="4126221"/>
            <a:chOff x="8816" y="2531992"/>
            <a:chExt cx="6723124" cy="4126221"/>
          </a:xfrm>
        </p:grpSpPr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V="1">
              <a:off x="610919" y="3112634"/>
              <a:ext cx="60623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5246826" y="3160171"/>
              <a:ext cx="1306368" cy="437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 dirty="0"/>
                <a:t>время, мин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 flipH="1" flipV="1">
              <a:off x="673955" y="2634231"/>
              <a:ext cx="0" cy="40239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669608" y="5184425"/>
              <a:ext cx="60623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630482" y="2531992"/>
              <a:ext cx="2251909" cy="82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 dirty="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 dirty="0" smtClean="0"/>
                <a:t>вольтметра</a:t>
              </a:r>
              <a:r>
                <a:rPr lang="ru-RU" sz="1600" dirty="0"/>
                <a:t>, мВ</a:t>
              </a:r>
            </a:p>
          </p:txBody>
        </p: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82720" y="2962168"/>
              <a:ext cx="426037" cy="37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800"/>
                <a:t>0</a:t>
              </a:r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8816" y="5072540"/>
              <a:ext cx="691223" cy="154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50</a:t>
              </a:r>
            </a:p>
            <a:p>
              <a:pPr algn="l">
                <a:lnSpc>
                  <a:spcPct val="80000"/>
                </a:lnSpc>
              </a:pPr>
              <a:endParaRPr lang="ru-RU" dirty="0" smtClean="0"/>
            </a:p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60</a:t>
              </a:r>
              <a:endParaRPr lang="ru-RU" sz="2000" dirty="0"/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-70</a:t>
              </a:r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-80</a:t>
              </a: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254830" y="0"/>
            <a:ext cx="5704114" cy="275152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А </a:t>
            </a:r>
            <a:r>
              <a:rPr lang="ru-RU" sz="2400" b="0" dirty="0">
                <a:solidFill>
                  <a:schemeClr val="bg1"/>
                </a:solidFill>
              </a:rPr>
              <a:t>с большим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высокую возбудимость</a:t>
            </a: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ru-RU" sz="2400" b="0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Б со </a:t>
            </a:r>
            <a:r>
              <a:rPr lang="ru-RU" sz="2400" b="0" dirty="0">
                <a:solidFill>
                  <a:schemeClr val="bg1"/>
                </a:solidFill>
              </a:rPr>
              <a:t>средним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среднюю возбудимость</a:t>
            </a:r>
          </a:p>
          <a:p>
            <a:pPr algn="l">
              <a:lnSpc>
                <a:spcPct val="90000"/>
              </a:lnSpc>
            </a:pP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В с </a:t>
            </a:r>
            <a:r>
              <a:rPr lang="ru-RU" sz="2400" b="0" dirty="0">
                <a:solidFill>
                  <a:schemeClr val="bg1"/>
                </a:solidFill>
              </a:rPr>
              <a:t>малым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низкую возбудимость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6261" grpId="0" animBg="1" autoUpdateAnimBg="0"/>
      <p:bldP spid="14352" grpId="0" animBg="1"/>
      <p:bldP spid="14354" grpId="0" animBg="1"/>
      <p:bldP spid="14355" grpId="0" animBg="1"/>
      <p:bldP spid="14356" grpId="0"/>
      <p:bldP spid="14357" grpId="0"/>
      <p:bldP spid="14358" grpId="0"/>
      <p:bldP spid="23" grpId="0" animBg="1"/>
      <p:bldP spid="24" grpId="0" animBg="1"/>
      <p:bldP spid="25" grpId="0" animBg="1"/>
      <p:bldP spid="27" grpId="0"/>
      <p:bldP spid="28" grpId="0"/>
      <p:bldP spid="29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Насосный </a:t>
            </a:r>
            <a:r>
              <a:rPr lang="ru-RU" sz="40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378922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381347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43177" y="1249940"/>
            <a:ext cx="8713787" cy="424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Электрогенность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923219" y="336587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97136" y="331124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951664" y="4171531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3465" y="2656621"/>
            <a:ext cx="465138" cy="457200"/>
            <a:chOff x="3648" y="1920"/>
            <a:chExt cx="293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4270665" y="2885221"/>
            <a:ext cx="66820" cy="1824615"/>
          </a:xfrm>
          <a:prstGeom prst="curvedConnector3">
            <a:avLst>
              <a:gd name="adj1" fmla="val 442113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399812" y="4911451"/>
            <a:ext cx="533400" cy="457200"/>
            <a:chOff x="3552" y="1824"/>
            <a:chExt cx="336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063839" y="2566569"/>
            <a:ext cx="533400" cy="457200"/>
            <a:chOff x="3552" y="1824"/>
            <a:chExt cx="336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59642" y="3241975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72347" y="4492348"/>
            <a:ext cx="465138" cy="457200"/>
            <a:chOff x="3648" y="1920"/>
            <a:chExt cx="293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10800000">
            <a:off x="5073365" y="2811044"/>
            <a:ext cx="335973" cy="2344882"/>
          </a:xfrm>
          <a:prstGeom prst="curvedConnector3">
            <a:avLst>
              <a:gd name="adj1" fmla="val 168041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16239" y="2718969"/>
            <a:ext cx="533400" cy="457200"/>
            <a:chOff x="3552" y="1824"/>
            <a:chExt cx="336" cy="288"/>
          </a:xfrm>
        </p:grpSpPr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368639" y="2871369"/>
            <a:ext cx="533400" cy="457200"/>
            <a:chOff x="3552" y="1824"/>
            <a:chExt cx="336" cy="288"/>
          </a:xfrm>
        </p:grpSpPr>
        <p:sp>
          <p:nvSpPr>
            <p:cNvPr id="4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552212" y="5063851"/>
            <a:ext cx="533400" cy="457200"/>
            <a:chOff x="3552" y="1824"/>
            <a:chExt cx="336" cy="288"/>
          </a:xfrm>
        </p:grpSpPr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5704612" y="5216251"/>
            <a:ext cx="533400" cy="457200"/>
            <a:chOff x="3552" y="1824"/>
            <a:chExt cx="336" cy="288"/>
          </a:xfrm>
        </p:grpSpPr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965865" y="2809021"/>
            <a:ext cx="465138" cy="457200"/>
            <a:chOff x="3648" y="1920"/>
            <a:chExt cx="293" cy="288"/>
          </a:xfrm>
        </p:grpSpPr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4024747" y="4644748"/>
            <a:ext cx="465138" cy="457200"/>
            <a:chOff x="3648" y="1920"/>
            <a:chExt cx="293" cy="288"/>
          </a:xfrm>
        </p:grpSpPr>
        <p:sp>
          <p:nvSpPr>
            <p:cNvPr id="7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6400800" cy="12636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sz="400"/>
          </a:p>
          <a:p>
            <a:pPr algn="l">
              <a:lnSpc>
                <a:spcPct val="110000"/>
              </a:lnSpc>
            </a:pPr>
            <a:r>
              <a:rPr lang="ru-RU" sz="2200"/>
              <a:t>Работа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-K</a:t>
            </a:r>
            <a:r>
              <a:rPr lang="en-US" sz="2200" baseline="30000"/>
              <a:t>+</a:t>
            </a:r>
            <a:r>
              <a:rPr lang="ru-RU" sz="2200"/>
              <a:t>-АТФазы может быть наруше-на химич. веществами, например, токсином одной из тропических лиан строфантином.</a:t>
            </a:r>
            <a:endParaRPr lang="ru-RU" sz="800" b="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0" y="1641475"/>
            <a:ext cx="3962400" cy="2147888"/>
          </a:xfrm>
          <a:prstGeom prst="rect">
            <a:avLst/>
          </a:prstGeom>
          <a:solidFill>
            <a:srgbClr val="FFFF99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В этом случае ток утечки </a:t>
            </a:r>
            <a:r>
              <a:rPr lang="en-US" sz="2200" b="0" dirty="0"/>
              <a:t>Na</a:t>
            </a:r>
            <a:r>
              <a:rPr lang="en-US" sz="2200" baseline="30000" dirty="0"/>
              <a:t>+</a:t>
            </a:r>
            <a:r>
              <a:rPr lang="ru-RU" sz="2200" b="0" dirty="0"/>
              <a:t> не будет полностью компенсироваться и </a:t>
            </a:r>
            <a:r>
              <a:rPr lang="ru-RU" sz="2200" b="0" dirty="0" smtClean="0"/>
              <a:t>МП  </a:t>
            </a:r>
            <a:r>
              <a:rPr lang="ru-RU" sz="2200" b="0" dirty="0"/>
              <a:t>сместится в сторону нуля </a:t>
            </a:r>
            <a:r>
              <a:rPr lang="ru-RU" sz="2000" b="0" i="1" dirty="0"/>
              <a:t>(степень смещения зависит от дозы токсина = доля заблокированных насосов). </a:t>
            </a:r>
            <a:endParaRPr lang="ru-RU" sz="2000" i="1" dirty="0"/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152399" y="4350204"/>
            <a:ext cx="3962400" cy="22891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0" dirty="0">
                <a:solidFill>
                  <a:schemeClr val="bg1"/>
                </a:solidFill>
              </a:rPr>
              <a:t>Большая доза токсина  настолько нарушает работу </a:t>
            </a:r>
            <a:r>
              <a:rPr lang="en-US" sz="2000" b="0" dirty="0">
                <a:solidFill>
                  <a:schemeClr val="bg1"/>
                </a:solidFill>
              </a:rPr>
              <a:t>Na</a:t>
            </a:r>
            <a:r>
              <a:rPr lang="en-US" sz="2000" b="0" baseline="30000" dirty="0">
                <a:solidFill>
                  <a:schemeClr val="bg1"/>
                </a:solidFill>
              </a:rPr>
              <a:t>+</a:t>
            </a:r>
            <a:r>
              <a:rPr lang="en-US" sz="2000" b="0" dirty="0">
                <a:solidFill>
                  <a:schemeClr val="bg1"/>
                </a:solidFill>
              </a:rPr>
              <a:t>-K</a:t>
            </a:r>
            <a:r>
              <a:rPr lang="en-US" sz="2000" b="0" baseline="30000" dirty="0">
                <a:solidFill>
                  <a:schemeClr val="bg1"/>
                </a:solidFill>
              </a:rPr>
              <a:t>+</a:t>
            </a:r>
            <a:r>
              <a:rPr lang="ru-RU" sz="2000" b="0" dirty="0">
                <a:solidFill>
                  <a:schemeClr val="bg1"/>
                </a:solidFill>
              </a:rPr>
              <a:t>-</a:t>
            </a:r>
            <a:r>
              <a:rPr lang="ru-RU" sz="2000" b="0" dirty="0" err="1">
                <a:solidFill>
                  <a:schemeClr val="bg1"/>
                </a:solidFill>
              </a:rPr>
              <a:t>АТФаз</a:t>
            </a:r>
            <a:r>
              <a:rPr lang="ru-RU" sz="2000" b="0" dirty="0">
                <a:solidFill>
                  <a:schemeClr val="bg1"/>
                </a:solidFill>
              </a:rPr>
              <a:t>, что </a:t>
            </a:r>
            <a:r>
              <a:rPr lang="ru-RU" sz="2000" b="0" dirty="0" smtClean="0">
                <a:solidFill>
                  <a:schemeClr val="bg1"/>
                </a:solidFill>
              </a:rPr>
              <a:t>МП </a:t>
            </a:r>
            <a:r>
              <a:rPr lang="ru-RU" sz="2000" b="0" dirty="0">
                <a:solidFill>
                  <a:schemeClr val="bg1"/>
                </a:solidFill>
              </a:rPr>
              <a:t>теряется (происходит «разрядка батарейки фонарика»).</a:t>
            </a:r>
          </a:p>
          <a:p>
            <a:pPr>
              <a:lnSpc>
                <a:spcPct val="90000"/>
              </a:lnSpc>
            </a:pPr>
            <a:endParaRPr lang="ru-RU" sz="2000" b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0" i="1" u="sng" dirty="0">
                <a:solidFill>
                  <a:schemeClr val="bg1"/>
                </a:solidFill>
              </a:rPr>
              <a:t>Аналогия</a:t>
            </a:r>
            <a:r>
              <a:rPr lang="ru-RU" sz="2000" b="0" i="1" dirty="0">
                <a:solidFill>
                  <a:schemeClr val="bg1"/>
                </a:solidFill>
              </a:rPr>
              <a:t>: </a:t>
            </a:r>
            <a:r>
              <a:rPr lang="en-US" sz="2000" b="0" i="1" dirty="0">
                <a:solidFill>
                  <a:schemeClr val="bg1"/>
                </a:solidFill>
              </a:rPr>
              <a:t>Na</a:t>
            </a:r>
            <a:r>
              <a:rPr lang="en-US" sz="2000" b="0" i="1" baseline="30000" dirty="0">
                <a:solidFill>
                  <a:schemeClr val="bg1"/>
                </a:solidFill>
              </a:rPr>
              <a:t>+</a:t>
            </a:r>
            <a:r>
              <a:rPr lang="en-US" sz="2000" b="0" i="1" dirty="0">
                <a:solidFill>
                  <a:schemeClr val="bg1"/>
                </a:solidFill>
              </a:rPr>
              <a:t>-K</a:t>
            </a:r>
            <a:r>
              <a:rPr lang="en-US" sz="2000" b="0" i="1" baseline="30000" dirty="0">
                <a:solidFill>
                  <a:schemeClr val="bg1"/>
                </a:solidFill>
              </a:rPr>
              <a:t>+</a:t>
            </a:r>
            <a:r>
              <a:rPr lang="ru-RU" sz="2000" b="0" i="1" dirty="0">
                <a:solidFill>
                  <a:schemeClr val="bg1"/>
                </a:solidFill>
              </a:rPr>
              <a:t>-насос = «</a:t>
            </a:r>
            <a:r>
              <a:rPr lang="ru-RU" sz="2000" b="0" i="1" dirty="0" err="1">
                <a:solidFill>
                  <a:schemeClr val="bg1"/>
                </a:solidFill>
              </a:rPr>
              <a:t>за-рядное</a:t>
            </a:r>
            <a:r>
              <a:rPr lang="ru-RU" sz="2000" b="0" i="1" dirty="0">
                <a:solidFill>
                  <a:schemeClr val="bg1"/>
                </a:solidFill>
              </a:rPr>
              <a:t> устройство» нейрона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4279900" y="2394857"/>
            <a:ext cx="4864100" cy="4463143"/>
            <a:chOff x="4279900" y="2394857"/>
            <a:chExt cx="4864100" cy="4463143"/>
          </a:xfrm>
        </p:grpSpPr>
        <p:sp>
          <p:nvSpPr>
            <p:cNvPr id="25" name="Прямоугольник 24"/>
            <p:cNvSpPr/>
            <p:nvPr/>
          </p:nvSpPr>
          <p:spPr bwMode="auto">
            <a:xfrm>
              <a:off x="4310743" y="2394857"/>
              <a:ext cx="4833257" cy="446314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279900" y="2438400"/>
              <a:ext cx="4254500" cy="3987800"/>
              <a:chOff x="2696" y="1536"/>
              <a:chExt cx="2680" cy="2512"/>
            </a:xfrm>
          </p:grpSpPr>
          <p:sp>
            <p:nvSpPr>
              <p:cNvPr id="15369" name="Text Box 8"/>
              <p:cNvSpPr txBox="1">
                <a:spLocks noChangeArrowheads="1"/>
              </p:cNvSpPr>
              <p:nvPr/>
            </p:nvSpPr>
            <p:spPr bwMode="auto">
              <a:xfrm>
                <a:off x="4538" y="3774"/>
                <a:ext cx="55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ru-RU" sz="1600"/>
                  <a:t>время,</a:t>
                </a:r>
              </a:p>
              <a:p>
                <a:pPr algn="l">
                  <a:lnSpc>
                    <a:spcPct val="70000"/>
                  </a:lnSpc>
                </a:pPr>
                <a:r>
                  <a:rPr lang="ru-RU" sz="1600"/>
                  <a:t> мин</a:t>
                </a:r>
              </a:p>
            </p:txBody>
          </p:sp>
          <p:sp>
            <p:nvSpPr>
              <p:cNvPr id="15370" name="Line 15"/>
              <p:cNvSpPr>
                <a:spLocks noChangeShapeType="1"/>
              </p:cNvSpPr>
              <p:nvPr/>
            </p:nvSpPr>
            <p:spPr bwMode="auto">
              <a:xfrm flipV="1">
                <a:off x="3120" y="3712"/>
                <a:ext cx="22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Line 16"/>
              <p:cNvSpPr>
                <a:spLocks noChangeShapeType="1"/>
              </p:cNvSpPr>
              <p:nvPr/>
            </p:nvSpPr>
            <p:spPr bwMode="auto">
              <a:xfrm flipV="1">
                <a:off x="3120" y="2109"/>
                <a:ext cx="0" cy="16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Line 17"/>
              <p:cNvSpPr>
                <a:spLocks noChangeShapeType="1"/>
              </p:cNvSpPr>
              <p:nvPr/>
            </p:nvSpPr>
            <p:spPr bwMode="auto">
              <a:xfrm>
                <a:off x="3120" y="2368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Text Box 18"/>
              <p:cNvSpPr txBox="1">
                <a:spLocks noChangeArrowheads="1"/>
              </p:cNvSpPr>
              <p:nvPr/>
            </p:nvSpPr>
            <p:spPr bwMode="auto">
              <a:xfrm>
                <a:off x="2928" y="1536"/>
                <a:ext cx="808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ru-RU" sz="1600"/>
                  <a:t>показания 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ru-RU" sz="1600"/>
                  <a:t>вольт-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ru-RU" sz="1600"/>
                  <a:t>метра, мВ</a:t>
                </a:r>
              </a:p>
            </p:txBody>
          </p:sp>
          <p:sp>
            <p:nvSpPr>
              <p:cNvPr id="15374" name="Text Box 19"/>
              <p:cNvSpPr txBox="1">
                <a:spLocks noChangeArrowheads="1"/>
              </p:cNvSpPr>
              <p:nvPr/>
            </p:nvSpPr>
            <p:spPr bwMode="auto">
              <a:xfrm>
                <a:off x="2840" y="2304"/>
                <a:ext cx="187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ru-RU" sz="1600"/>
                  <a:t>0</a:t>
                </a:r>
              </a:p>
            </p:txBody>
          </p:sp>
          <p:sp>
            <p:nvSpPr>
              <p:cNvPr id="15379" name="Line 24"/>
              <p:cNvSpPr>
                <a:spLocks noChangeShapeType="1"/>
              </p:cNvSpPr>
              <p:nvPr/>
            </p:nvSpPr>
            <p:spPr bwMode="auto">
              <a:xfrm flipV="1">
                <a:off x="3120" y="3232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Text Box 26"/>
              <p:cNvSpPr txBox="1">
                <a:spLocks noChangeArrowheads="1"/>
              </p:cNvSpPr>
              <p:nvPr/>
            </p:nvSpPr>
            <p:spPr bwMode="auto">
              <a:xfrm>
                <a:off x="2696" y="3120"/>
                <a:ext cx="367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ru-RU" sz="2000" dirty="0" smtClean="0"/>
                  <a:t>МП</a:t>
                </a:r>
                <a:endParaRPr lang="ru-RU" sz="2000" dirty="0"/>
              </a:p>
            </p:txBody>
          </p:sp>
        </p:grp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81600" y="6124575"/>
            <a:ext cx="151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Введение</a:t>
            </a:r>
          </a:p>
          <a:p>
            <a:r>
              <a:rPr lang="ru-RU" sz="1600" dirty="0" err="1"/>
              <a:t>строфантина</a:t>
            </a:r>
            <a:endParaRPr lang="ru-RU" sz="2000" baseline="-14000" dirty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553200" y="152400"/>
            <a:ext cx="2514600" cy="3352800"/>
            <a:chOff x="4032" y="96"/>
            <a:chExt cx="1584" cy="2112"/>
          </a:xfrm>
        </p:grpSpPr>
        <p:pic>
          <p:nvPicPr>
            <p:cNvPr id="15382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96"/>
              <a:ext cx="153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Text Box 33"/>
            <p:cNvSpPr txBox="1">
              <a:spLocks noChangeArrowheads="1"/>
            </p:cNvSpPr>
            <p:nvPr/>
          </p:nvSpPr>
          <p:spPr bwMode="auto">
            <a:xfrm>
              <a:off x="4744" y="1872"/>
              <a:ext cx="87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Strophanthus </a:t>
              </a:r>
            </a:p>
            <a:p>
              <a:r>
                <a:rPr lang="en-US" sz="1400"/>
                <a:t>kombe</a:t>
              </a:r>
              <a:endParaRPr lang="ru-RU" sz="1400"/>
            </a:p>
          </p:txBody>
        </p:sp>
      </p:grpSp>
      <p:sp>
        <p:nvSpPr>
          <p:cNvPr id="27" name="Стрелка вверх 26"/>
          <p:cNvSpPr/>
          <p:nvPr/>
        </p:nvSpPr>
        <p:spPr bwMode="auto">
          <a:xfrm>
            <a:off x="5856514" y="5203371"/>
            <a:ext cx="206829" cy="805543"/>
          </a:xfrm>
          <a:prstGeom prst="up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953000" y="4566557"/>
            <a:ext cx="3516086" cy="571500"/>
          </a:xfrm>
          <a:custGeom>
            <a:avLst/>
            <a:gdLst>
              <a:gd name="connsiteX0" fmla="*/ 0 w 3516086"/>
              <a:gd name="connsiteY0" fmla="*/ 560614 h 571500"/>
              <a:gd name="connsiteX1" fmla="*/ 925286 w 3516086"/>
              <a:gd name="connsiteY1" fmla="*/ 560614 h 571500"/>
              <a:gd name="connsiteX2" fmla="*/ 1088571 w 3516086"/>
              <a:gd name="connsiteY2" fmla="*/ 495300 h 571500"/>
              <a:gd name="connsiteX3" fmla="*/ 1153886 w 3516086"/>
              <a:gd name="connsiteY3" fmla="*/ 440872 h 571500"/>
              <a:gd name="connsiteX4" fmla="*/ 1426029 w 3516086"/>
              <a:gd name="connsiteY4" fmla="*/ 179614 h 571500"/>
              <a:gd name="connsiteX5" fmla="*/ 1665514 w 3516086"/>
              <a:gd name="connsiteY5" fmla="*/ 38100 h 571500"/>
              <a:gd name="connsiteX6" fmla="*/ 2188029 w 3516086"/>
              <a:gd name="connsiteY6" fmla="*/ 5443 h 571500"/>
              <a:gd name="connsiteX7" fmla="*/ 3516086 w 3516086"/>
              <a:gd name="connsiteY7" fmla="*/ 5443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086" h="571500">
                <a:moveTo>
                  <a:pt x="0" y="560614"/>
                </a:moveTo>
                <a:cubicBezTo>
                  <a:pt x="371929" y="566057"/>
                  <a:pt x="743858" y="571500"/>
                  <a:pt x="925286" y="560614"/>
                </a:cubicBezTo>
                <a:cubicBezTo>
                  <a:pt x="1106714" y="549728"/>
                  <a:pt x="1050471" y="515257"/>
                  <a:pt x="1088571" y="495300"/>
                </a:cubicBezTo>
                <a:cubicBezTo>
                  <a:pt x="1126671" y="475343"/>
                  <a:pt x="1097643" y="493486"/>
                  <a:pt x="1153886" y="440872"/>
                </a:cubicBezTo>
                <a:cubicBezTo>
                  <a:pt x="1210129" y="388258"/>
                  <a:pt x="1340758" y="246743"/>
                  <a:pt x="1426029" y="179614"/>
                </a:cubicBezTo>
                <a:cubicBezTo>
                  <a:pt x="1511300" y="112485"/>
                  <a:pt x="1538514" y="67128"/>
                  <a:pt x="1665514" y="38100"/>
                </a:cubicBezTo>
                <a:cubicBezTo>
                  <a:pt x="1792514" y="9072"/>
                  <a:pt x="1879600" y="10886"/>
                  <a:pt x="2188029" y="5443"/>
                </a:cubicBezTo>
                <a:cubicBezTo>
                  <a:pt x="2496458" y="0"/>
                  <a:pt x="3006272" y="2721"/>
                  <a:pt x="3516086" y="5443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 autoUpdateAnimBg="0"/>
      <p:bldP spid="100389" grpId="0" animBg="1" autoUpdateAnimBg="0"/>
      <p:bldP spid="24" grpId="0"/>
      <p:bldP spid="27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2627" y="1282928"/>
            <a:ext cx="7434943" cy="38164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В целом </a:t>
            </a:r>
            <a:r>
              <a:rPr lang="ru-RU" sz="4400" dirty="0" smtClean="0">
                <a:solidFill>
                  <a:schemeClr val="bg1"/>
                </a:solidFill>
              </a:rPr>
              <a:t>МП </a:t>
            </a:r>
            <a:r>
              <a:rPr lang="ru-RU" sz="4400" dirty="0">
                <a:solidFill>
                  <a:schemeClr val="bg1"/>
                </a:solidFill>
              </a:rPr>
              <a:t>зависит от 3-х главных факторов: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из клетки;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в клетку; 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работы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en-US" sz="4400" dirty="0">
                <a:solidFill>
                  <a:schemeClr val="bg1"/>
                </a:solidFill>
              </a:rPr>
              <a:t>-K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-</a:t>
            </a:r>
            <a:r>
              <a:rPr lang="ru-RU" sz="4400" dirty="0" err="1">
                <a:solidFill>
                  <a:schemeClr val="bg1"/>
                </a:solidFill>
              </a:rPr>
              <a:t>АТФазы</a:t>
            </a:r>
            <a:r>
              <a:rPr lang="ru-RU" sz="4400" dirty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B240-8867-4156-8157-DCDFF864C203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1676400" y="4495800"/>
            <a:ext cx="6248400" cy="1295400"/>
          </a:xfrm>
          <a:custGeom>
            <a:avLst/>
            <a:gdLst>
              <a:gd name="T0" fmla="*/ 1581582286 w 21600"/>
              <a:gd name="T1" fmla="*/ 38844009 h 21600"/>
              <a:gd name="T2" fmla="*/ 903761596 w 21600"/>
              <a:gd name="T3" fmla="*/ 77688019 h 21600"/>
              <a:gd name="T4" fmla="*/ 225940399 w 21600"/>
              <a:gd name="T5" fmla="*/ 38844009 h 21600"/>
              <a:gd name="T6" fmla="*/ 90376159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Freeform 22"/>
          <p:cNvSpPr>
            <a:spLocks/>
          </p:cNvSpPr>
          <p:nvPr/>
        </p:nvSpPr>
        <p:spPr bwMode="auto">
          <a:xfrm>
            <a:off x="2819400" y="5486400"/>
            <a:ext cx="3962400" cy="304800"/>
          </a:xfrm>
          <a:custGeom>
            <a:avLst/>
            <a:gdLst>
              <a:gd name="T0" fmla="*/ 457200 w 2496"/>
              <a:gd name="T1" fmla="*/ 304800 h 192"/>
              <a:gd name="T2" fmla="*/ 3581400 w 2496"/>
              <a:gd name="T3" fmla="*/ 304800 h 192"/>
              <a:gd name="T4" fmla="*/ 3962400 w 2496"/>
              <a:gd name="T5" fmla="*/ 0 h 192"/>
              <a:gd name="T6" fmla="*/ 0 w 2496"/>
              <a:gd name="T7" fmla="*/ 0 h 192"/>
              <a:gd name="T8" fmla="*/ 381000 w 24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92"/>
              <a:gd name="T17" fmla="*/ 2496 w 249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92">
                <a:moveTo>
                  <a:pt x="288" y="192"/>
                </a:moveTo>
                <a:lnTo>
                  <a:pt x="2256" y="192"/>
                </a:lnTo>
                <a:lnTo>
                  <a:pt x="2496" y="0"/>
                </a:lnTo>
                <a:lnTo>
                  <a:pt x="0" y="0"/>
                </a:lnTo>
                <a:lnTo>
                  <a:pt x="240" y="192"/>
                </a:lnTo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>
            <a:off x="457200" y="4495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V="1">
            <a:off x="685800" y="4495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752475" y="4662488"/>
            <a:ext cx="695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ПП</a:t>
            </a: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44196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51054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7338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 flipH="1">
            <a:off x="3276600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9"/>
          <p:cNvSpPr>
            <a:spLocks noChangeShapeType="1"/>
          </p:cNvSpPr>
          <p:nvPr/>
        </p:nvSpPr>
        <p:spPr bwMode="auto">
          <a:xfrm flipH="1">
            <a:off x="3962400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 flipH="1">
            <a:off x="4716463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Text Box 23"/>
          <p:cNvSpPr txBox="1">
            <a:spLocks noChangeArrowheads="1"/>
          </p:cNvSpPr>
          <p:nvPr/>
        </p:nvSpPr>
        <p:spPr bwMode="auto">
          <a:xfrm>
            <a:off x="2735263" y="632460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FFCC"/>
                </a:solidFill>
              </a:rPr>
              <a:t>ток утечки</a:t>
            </a:r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7239000" y="5364163"/>
            <a:ext cx="1098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0" y="52578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 dirty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 dirty="0">
              <a:solidFill>
                <a:srgbClr val="CCFFCC"/>
              </a:solidFill>
            </a:endParaRP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1371600" y="5562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5562600" y="5943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6410" name="Text Box 2"/>
          <p:cNvSpPr txBox="1">
            <a:spLocks noChangeArrowheads="1"/>
          </p:cNvSpPr>
          <p:nvPr/>
        </p:nvSpPr>
        <p:spPr bwMode="auto">
          <a:xfrm>
            <a:off x="0" y="1"/>
            <a:ext cx="9143999" cy="221599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u="sng" dirty="0" smtClean="0"/>
              <a:t>аналогия</a:t>
            </a:r>
            <a:r>
              <a:rPr lang="ru-RU" sz="2400" u="sng" dirty="0"/>
              <a:t>: </a:t>
            </a:r>
            <a:r>
              <a:rPr lang="ru-RU" sz="2200" u="sng" dirty="0"/>
              <a:t>лодка на поверхности водоема.</a:t>
            </a:r>
          </a:p>
          <a:p>
            <a:endParaRPr lang="ru-RU" sz="2200" u="sng" dirty="0"/>
          </a:p>
          <a:p>
            <a:r>
              <a:rPr lang="ru-RU" sz="2200" b="0" dirty="0"/>
              <a:t>Уровень воды = нулевой </a:t>
            </a:r>
            <a:r>
              <a:rPr lang="ru-RU" sz="2200" b="0" dirty="0" smtClean="0"/>
              <a:t>уровень</a:t>
            </a:r>
          </a:p>
          <a:p>
            <a:r>
              <a:rPr lang="ru-RU" sz="2200" b="0" dirty="0" smtClean="0"/>
              <a:t>Уровень </a:t>
            </a:r>
            <a:r>
              <a:rPr lang="ru-RU" sz="2200" b="0" dirty="0"/>
              <a:t>бортов над водой = </a:t>
            </a:r>
            <a:r>
              <a:rPr lang="ru-RU" sz="2200" b="0" dirty="0" smtClean="0"/>
              <a:t>МП </a:t>
            </a:r>
            <a:endParaRPr lang="ru-RU" sz="2200" b="0" dirty="0"/>
          </a:p>
          <a:p>
            <a:pPr>
              <a:lnSpc>
                <a:spcPct val="80000"/>
              </a:lnSpc>
            </a:pPr>
            <a:endParaRPr lang="ru-RU" sz="2000" b="0" i="1" dirty="0" smtClean="0"/>
          </a:p>
          <a:p>
            <a:pPr>
              <a:lnSpc>
                <a:spcPct val="80000"/>
              </a:lnSpc>
            </a:pPr>
            <a:r>
              <a:rPr lang="ru-RU" sz="2000" b="0" i="1" dirty="0" smtClean="0"/>
              <a:t>(</a:t>
            </a:r>
            <a:r>
              <a:rPr lang="ru-RU" sz="2000" b="0" i="1" dirty="0"/>
              <a:t>зависит от «веса лодки» = разность концентраций К</a:t>
            </a:r>
            <a:r>
              <a:rPr lang="ru-RU" sz="2000" b="0" i="1" baseline="30000" dirty="0"/>
              <a:t>+</a:t>
            </a:r>
            <a:r>
              <a:rPr lang="ru-RU" sz="2000" b="0" i="1" dirty="0"/>
              <a:t> </a:t>
            </a:r>
            <a:r>
              <a:rPr lang="ru-RU" sz="2000" b="0" i="1" dirty="0" smtClean="0"/>
              <a:t>во </a:t>
            </a:r>
            <a:r>
              <a:rPr lang="ru-RU" sz="2000" b="0" i="1" dirty="0"/>
              <a:t>внешней среде и цитоплазме).</a:t>
            </a:r>
            <a:r>
              <a:rPr lang="ru-RU" sz="1800" b="0" i="1" dirty="0"/>
              <a:t> </a:t>
            </a:r>
            <a:endParaRPr lang="ru-RU" sz="2200" b="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2194110"/>
            <a:ext cx="45720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0" dirty="0" smtClean="0"/>
              <a:t>Ток утечки </a:t>
            </a:r>
            <a:r>
              <a:rPr lang="en-US" sz="2000" b="0" dirty="0" smtClean="0"/>
              <a:t>Na</a:t>
            </a:r>
            <a:r>
              <a:rPr lang="en-US" sz="2000" baseline="30000" dirty="0" smtClean="0"/>
              <a:t>+</a:t>
            </a:r>
            <a:r>
              <a:rPr lang="en-US" sz="2000" b="0" dirty="0" smtClean="0"/>
              <a:t> </a:t>
            </a:r>
            <a:r>
              <a:rPr lang="ru-RU" sz="2000" b="0" dirty="0" smtClean="0"/>
              <a:t>= отверстия в 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лодке, через которые втекает 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вода и снижает абсолютное</a:t>
            </a:r>
            <a:r>
              <a:rPr lang="ru-RU" sz="2000" b="0" i="1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значение МП</a:t>
            </a:r>
            <a:r>
              <a:rPr lang="ru-RU" sz="2000" b="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b="0" i="1" dirty="0" smtClean="0"/>
              <a:t>(приближая его к 0).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2181845"/>
            <a:ext cx="4572000" cy="132343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lt1"/>
                </a:solidFill>
                <a:latin typeface="+mn-lt"/>
              </a:rPr>
              <a:t>Na+-K+-</a:t>
            </a:r>
            <a:r>
              <a:rPr lang="ru-RU" sz="2000" b="0" dirty="0" err="1" smtClean="0">
                <a:solidFill>
                  <a:schemeClr val="lt1"/>
                </a:solidFill>
                <a:latin typeface="+mn-lt"/>
              </a:rPr>
              <a:t>АТФаза</a:t>
            </a: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– помпа, которая выкачивает воду, удерживая </a:t>
            </a: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лодку на плаву («поломка помпы» </a:t>
            </a:r>
            <a:r>
              <a:rPr lang="ru-RU" sz="2000" b="0" dirty="0" err="1" smtClean="0">
                <a:solidFill>
                  <a:schemeClr val="lt1"/>
                </a:solidFill>
                <a:latin typeface="+mn-lt"/>
              </a:rPr>
              <a:t>стофантином</a:t>
            </a: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приведет к тому,</a:t>
            </a: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что  лодка утонет)</a:t>
            </a:r>
          </a:p>
        </p:txBody>
      </p:sp>
      <p:grpSp>
        <p:nvGrpSpPr>
          <p:cNvPr id="2" name="Группа 33"/>
          <p:cNvGrpSpPr/>
          <p:nvPr/>
        </p:nvGrpSpPr>
        <p:grpSpPr>
          <a:xfrm>
            <a:off x="6244683" y="3746810"/>
            <a:ext cx="2051823" cy="1873405"/>
            <a:chOff x="6244683" y="3746810"/>
            <a:chExt cx="2051823" cy="1873405"/>
          </a:xfrm>
          <a:solidFill>
            <a:srgbClr val="006600"/>
          </a:solidFill>
        </p:grpSpPr>
        <p:sp>
          <p:nvSpPr>
            <p:cNvPr id="16404" name="Rectangle 29"/>
            <p:cNvSpPr>
              <a:spLocks noChangeArrowheads="1"/>
            </p:cNvSpPr>
            <p:nvPr/>
          </p:nvSpPr>
          <p:spPr bwMode="auto">
            <a:xfrm>
              <a:off x="7051287" y="4282067"/>
              <a:ext cx="1245219" cy="13381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32"/>
            <p:cNvGrpSpPr/>
            <p:nvPr/>
          </p:nvGrpSpPr>
          <p:grpSpPr>
            <a:xfrm>
              <a:off x="6244683" y="3746810"/>
              <a:ext cx="825190" cy="1873405"/>
              <a:chOff x="6244683" y="3746810"/>
              <a:chExt cx="823330" cy="1873405"/>
            </a:xfrm>
            <a:grpFill/>
          </p:grpSpPr>
          <p:sp>
            <p:nvSpPr>
              <p:cNvPr id="32" name="Фигура, имеющая форму буквы L 31"/>
              <p:cNvSpPr/>
              <p:nvPr/>
            </p:nvSpPr>
            <p:spPr bwMode="auto">
              <a:xfrm flipV="1">
                <a:off x="6244683" y="4270917"/>
                <a:ext cx="312234" cy="1349298"/>
              </a:xfrm>
              <a:prstGeom prst="corner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01" name="AutoShape 24"/>
              <p:cNvSpPr>
                <a:spLocks noChangeArrowheads="1"/>
              </p:cNvSpPr>
              <p:nvPr/>
            </p:nvSpPr>
            <p:spPr bwMode="auto">
              <a:xfrm>
                <a:off x="6534613" y="3746810"/>
                <a:ext cx="533400" cy="799171"/>
              </a:xfrm>
              <a:prstGeom prst="can">
                <a:avLst>
                  <a:gd name="adj" fmla="val 25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anchor="ctr"/>
              <a:lstStyle/>
              <a:p>
                <a:r>
                  <a:rPr lang="ru-RU" sz="1400" dirty="0" smtClean="0"/>
                  <a:t>помпа</a:t>
                </a:r>
                <a:endParaRPr lang="ru-RU" sz="1400" dirty="0"/>
              </a:p>
            </p:txBody>
          </p:sp>
        </p:grpSp>
      </p:grpSp>
      <p:sp>
        <p:nvSpPr>
          <p:cNvPr id="36" name="Полилиния 35"/>
          <p:cNvSpPr/>
          <p:nvPr/>
        </p:nvSpPr>
        <p:spPr bwMode="auto">
          <a:xfrm flipH="1">
            <a:off x="8263054" y="4360126"/>
            <a:ext cx="122663" cy="267630"/>
          </a:xfrm>
          <a:custGeom>
            <a:avLst/>
            <a:gdLst>
              <a:gd name="connsiteX0" fmla="*/ 104078 w 239751"/>
              <a:gd name="connsiteY0" fmla="*/ 9293 h 263913"/>
              <a:gd name="connsiteX1" fmla="*/ 3717 w 239751"/>
              <a:gd name="connsiteY1" fmla="*/ 176562 h 263913"/>
              <a:gd name="connsiteX2" fmla="*/ 81776 w 239751"/>
              <a:gd name="connsiteY2" fmla="*/ 254620 h 263913"/>
              <a:gd name="connsiteX3" fmla="*/ 215590 w 239751"/>
              <a:gd name="connsiteY3" fmla="*/ 232318 h 263913"/>
              <a:gd name="connsiteX4" fmla="*/ 226741 w 239751"/>
              <a:gd name="connsiteY4" fmla="*/ 120806 h 263913"/>
              <a:gd name="connsiteX5" fmla="*/ 104078 w 239751"/>
              <a:gd name="connsiteY5" fmla="*/ 9293 h 26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51" h="263913">
                <a:moveTo>
                  <a:pt x="104078" y="9293"/>
                </a:moveTo>
                <a:cubicBezTo>
                  <a:pt x="66907" y="18586"/>
                  <a:pt x="7434" y="135674"/>
                  <a:pt x="3717" y="176562"/>
                </a:cubicBezTo>
                <a:cubicBezTo>
                  <a:pt x="0" y="217450"/>
                  <a:pt x="46464" y="245327"/>
                  <a:pt x="81776" y="254620"/>
                </a:cubicBezTo>
                <a:cubicBezTo>
                  <a:pt x="117088" y="263913"/>
                  <a:pt x="191429" y="254620"/>
                  <a:pt x="215590" y="232318"/>
                </a:cubicBezTo>
                <a:cubicBezTo>
                  <a:pt x="239751" y="210016"/>
                  <a:pt x="239751" y="161694"/>
                  <a:pt x="226741" y="120806"/>
                </a:cubicBezTo>
                <a:cubicBezTo>
                  <a:pt x="213731" y="79918"/>
                  <a:pt x="141249" y="0"/>
                  <a:pt x="104078" y="929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658 " pathEditMode="relative" ptsTypes="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/>
      <p:bldP spid="104482" grpId="0"/>
      <p:bldP spid="104486" grpId="0"/>
      <p:bldP spid="104487" grpId="0"/>
      <p:bldP spid="104488" grpId="0"/>
      <p:bldP spid="16410" grpId="0" build="p" animBg="1"/>
      <p:bldP spid="27" grpId="0" animBg="1"/>
      <p:bldP spid="28" grpId="0" animBg="1"/>
      <p:bldP spid="36" grpId="0" animBg="1"/>
      <p:bldP spid="3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Осмос</a:t>
            </a:r>
            <a:br>
              <a:rPr lang="ru-RU" dirty="0" smtClean="0"/>
            </a:br>
            <a:r>
              <a:rPr lang="ru-RU" sz="3100" dirty="0" smtClean="0"/>
              <a:t>(от греческого слова, означающего «усилие»)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движение воды через мембрану вдоль ее концентрационного градиента.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8425"/>
            <a:ext cx="32575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36232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Топологическая классификация мембранных белков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995936" cy="24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052736"/>
            <a:ext cx="507605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Политопические</a:t>
            </a:r>
            <a:r>
              <a:rPr lang="ru-RU" sz="2400" dirty="0" smtClean="0"/>
              <a:t>, или трансмембранные, белки полностью пронизывают мембрану и, таким образом, взаимодействуют с обеими сторонами липидного </a:t>
            </a:r>
            <a:r>
              <a:rPr lang="ru-RU" sz="2400" dirty="0" err="1" smtClean="0"/>
              <a:t>бислоя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5"/>
            <a:ext cx="5004048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717032"/>
            <a:ext cx="421196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Интегральные </a:t>
            </a:r>
            <a:r>
              <a:rPr lang="ru-RU" sz="2400" dirty="0" err="1"/>
              <a:t>монотопические</a:t>
            </a:r>
            <a:r>
              <a:rPr lang="ru-RU" sz="2400" dirty="0"/>
              <a:t> белки постоянно встроены в липидный </a:t>
            </a:r>
            <a:r>
              <a:rPr lang="ru-RU" sz="2400" dirty="0" err="1"/>
              <a:t>бислой</a:t>
            </a:r>
            <a:r>
              <a:rPr lang="ru-RU" sz="2400" dirty="0"/>
              <a:t>, но соединены с мембраной только на одной стороне, не проникая на противоположную сторону.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1180728"/>
          </a:xfrm>
        </p:spPr>
        <p:txBody>
          <a:bodyPr/>
          <a:lstStyle/>
          <a:p>
            <a:r>
              <a:rPr lang="ru-RU" dirty="0" smtClean="0"/>
              <a:t>Осмос приводит к созданию градиента гидростатического давления.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135" r="18209" b="47954"/>
          <a:stretch>
            <a:fillRect/>
          </a:stretch>
        </p:blipFill>
        <p:spPr bwMode="auto">
          <a:xfrm>
            <a:off x="755576" y="2672808"/>
            <a:ext cx="3211892" cy="41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170" t="58098" r="21194"/>
          <a:stretch>
            <a:fillRect/>
          </a:stretch>
        </p:blipFill>
        <p:spPr bwMode="auto">
          <a:xfrm>
            <a:off x="5580112" y="3169620"/>
            <a:ext cx="3168352" cy="342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Обратное гидростатическое давление, необходимое для компенсации осмотической диффузии воды называется осмотическим давлением раствора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3" y="2924944"/>
            <a:ext cx="905381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Два раствора, в которых создается одинаковое осмотическое давление по разные стороны мембраны, проницаемой только для воды, называются изоосмотическими.</a:t>
            </a:r>
          </a:p>
          <a:p>
            <a:r>
              <a:rPr lang="ru-RU" dirty="0" smtClean="0"/>
              <a:t>Все растворы, содержащие в единице объема одинаковое число растворенных частиц, имеют одинаковую </a:t>
            </a:r>
            <a:r>
              <a:rPr lang="ru-RU" dirty="0" err="1" smtClean="0"/>
              <a:t>осмолярность</a:t>
            </a:r>
            <a:r>
              <a:rPr lang="ru-RU" dirty="0" smtClean="0"/>
              <a:t> и, следовательно, являются изоосмотическими.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же в одном из таких растворов осмотическое давление меньше, чем в другом, то он называется гипоосмотическим, а в противном случае – гиперосмотическим по отношению к другому. 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Тоничностъ</a:t>
            </a:r>
            <a:r>
              <a:rPr lang="ru-RU" sz="3600" dirty="0" smtClean="0"/>
              <a:t> определяется по реакции клеток или тканей на погружение их в раствор.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4076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dirty="0"/>
              <a:t>В 1988 г. в мембране эритроцитов человека был обнаружен </a:t>
            </a:r>
            <a:r>
              <a:rPr lang="ru-RU" dirty="0" smtClean="0"/>
              <a:t>трансмембранный  </a:t>
            </a:r>
            <a:r>
              <a:rPr lang="ru-RU" dirty="0"/>
              <a:t>белок,  отнесенный  впоследствии  к  семейству  </a:t>
            </a:r>
            <a:r>
              <a:rPr lang="ru-RU" dirty="0" err="1"/>
              <a:t>аквапоринов</a:t>
            </a:r>
            <a:r>
              <a:rPr lang="ru-RU" dirty="0"/>
              <a:t>. В  </a:t>
            </a:r>
            <a:r>
              <a:rPr lang="ru-RU" dirty="0" smtClean="0"/>
              <a:t>плазмалемме </a:t>
            </a:r>
            <a:r>
              <a:rPr lang="ru-RU" dirty="0"/>
              <a:t>он  образует  канал,  предназначенный для  транспортировки  воды  со </a:t>
            </a:r>
            <a:r>
              <a:rPr lang="ru-RU" dirty="0" smtClean="0"/>
              <a:t>скоростью </a:t>
            </a:r>
            <a:r>
              <a:rPr lang="ru-RU" dirty="0"/>
              <a:t>в 10–100 раз превышающей скорость ее обычной диффузии </a:t>
            </a:r>
            <a:r>
              <a:rPr lang="ru-RU" dirty="0" smtClean="0"/>
              <a:t>через </a:t>
            </a:r>
            <a:r>
              <a:rPr lang="ru-RU" dirty="0"/>
              <a:t>мембрану;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зависимости </a:t>
            </a:r>
            <a:br>
              <a:rPr lang="ru-RU" sz="3600" dirty="0" smtClean="0"/>
            </a:br>
            <a:r>
              <a:rPr lang="ru-RU" sz="3600" dirty="0" smtClean="0"/>
              <a:t>от  выполняемой  функции  мембранные  белки  подразделяются  на  четыре </a:t>
            </a:r>
            <a:br>
              <a:rPr lang="ru-RU" sz="3600" dirty="0" smtClean="0"/>
            </a:br>
            <a:r>
              <a:rPr lang="ru-RU" sz="3600" dirty="0" smtClean="0"/>
              <a:t>большие группы: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365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1) транспортные белки; </a:t>
            </a:r>
          </a:p>
          <a:p>
            <a:pPr>
              <a:buNone/>
            </a:pPr>
            <a:r>
              <a:rPr lang="ru-RU" sz="2800" dirty="0" smtClean="0"/>
              <a:t>2) линкеры – связывают макромолекулы, расположенные как внутри, так и снаружи клетки, с мембраной; </a:t>
            </a:r>
          </a:p>
          <a:p>
            <a:pPr>
              <a:buNone/>
            </a:pPr>
            <a:r>
              <a:rPr lang="ru-RU" sz="2800" dirty="0" smtClean="0"/>
              <a:t>3) рецепторы – предназначены для распознавания и передачи сигнала из внеклеточной  среды  внутрь  клетки; </a:t>
            </a:r>
          </a:p>
          <a:p>
            <a:pPr>
              <a:buNone/>
            </a:pPr>
            <a:r>
              <a:rPr lang="ru-RU" sz="2800" dirty="0" smtClean="0"/>
              <a:t>4) ферменты,  катализирующие  специфические биохимические реакции.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Существуют два типа транспортных мембранных белков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1) белки-переносчики: они связывают растворенное вещество на одной стороне плазмалеммы и переправляют его на противоположную сторону за счет собственных </a:t>
            </a:r>
            <a:r>
              <a:rPr lang="ru-RU" dirty="0" err="1" smtClean="0"/>
              <a:t>конформационных</a:t>
            </a:r>
            <a:r>
              <a:rPr lang="ru-RU" dirty="0" smtClean="0"/>
              <a:t> изменений; </a:t>
            </a:r>
          </a:p>
          <a:p>
            <a:pPr>
              <a:buNone/>
            </a:pPr>
            <a:r>
              <a:rPr lang="ru-RU" dirty="0" smtClean="0"/>
              <a:t>2) канальные белки: формируют мелкие гидрофильные поры, сквозь которые посредством диффузии через мембрану проникают заряженные частицы.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В  зависимости  от  способности проникать через липидный </a:t>
            </a:r>
            <a:r>
              <a:rPr lang="ru-RU" sz="4000" dirty="0" err="1" smtClean="0"/>
              <a:t>бислой</a:t>
            </a:r>
            <a:r>
              <a:rPr lang="ru-RU" sz="4000" dirty="0" smtClean="0"/>
              <a:t> все многообразие молекул в организме можно разделить на три группы: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1) мелкие неполярные молекулы; </a:t>
            </a:r>
          </a:p>
          <a:p>
            <a:pPr>
              <a:buNone/>
            </a:pPr>
            <a:r>
              <a:rPr lang="ru-RU" sz="4000" dirty="0" smtClean="0"/>
              <a:t>2) незаряженные полярные молекулы; </a:t>
            </a:r>
          </a:p>
          <a:p>
            <a:pPr>
              <a:buNone/>
            </a:pPr>
            <a:r>
              <a:rPr lang="ru-RU" sz="4000" dirty="0" smtClean="0"/>
              <a:t>3) ионы и  заряженные молекулы.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2919</Words>
  <Application>Microsoft Office PowerPoint</Application>
  <PresentationFormat>Экран (4:3)</PresentationFormat>
  <Paragraphs>665</Paragraphs>
  <Slides>65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Транспортные системы клетки</vt:lpstr>
      <vt:lpstr>Животные клетки ограничены плазматической мембраной. Ее строении, очень сходно со строением многих внутриклеточных мембран. </vt:lpstr>
      <vt:lpstr>Слайд 3</vt:lpstr>
      <vt:lpstr>Слайд 4</vt:lpstr>
      <vt:lpstr>Слайд 5</vt:lpstr>
      <vt:lpstr>Топологическая классификация мембранных белков</vt:lpstr>
      <vt:lpstr>В зависимости  от  выполняемой  функции  мембранные  белки  подразделяются  на  четыре  большие группы:</vt:lpstr>
      <vt:lpstr>Существуют два типа транспортных мембранных белков </vt:lpstr>
      <vt:lpstr>В  зависимости  от  способности проникать через липидный бислой все многообразие молекул в организме можно разделить на три группы:</vt:lpstr>
      <vt:lpstr>мелкие неполярные молекулы: </vt:lpstr>
      <vt:lpstr>незаряженные полярные молекулы: </vt:lpstr>
      <vt:lpstr>ионы и  заряженные молекулы: </vt:lpstr>
      <vt:lpstr>Слайд 13</vt:lpstr>
      <vt:lpstr>ВИДЫ  ТРАНСПОРТА </vt:lpstr>
      <vt:lpstr>Диффузия</vt:lpstr>
      <vt:lpstr>Первый закон диффузии Фика</vt:lpstr>
      <vt:lpstr>Ио́нные кана́лы — порообразующие белки (одиночные либо целые комплексы)</vt:lpstr>
      <vt:lpstr>Свойства ионных каналов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Облегченная диффузия</vt:lpstr>
      <vt:lpstr>Слайд 27</vt:lpstr>
      <vt:lpstr>Слайд 28</vt:lpstr>
      <vt:lpstr>Свойства белков-переносчиков</vt:lpstr>
      <vt:lpstr>Перенос  веществ  посредством  транспортных  белков </vt:lpstr>
      <vt:lpstr>Слайд 31</vt:lpstr>
      <vt:lpstr>СИСТЕМЫ  АКТИВНОГО  ТРАНСПОРТА  ВЕЩЕСТВ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Осмос (от греческого слова, означающего «усилие»)</vt:lpstr>
      <vt:lpstr>Слайд 60</vt:lpstr>
      <vt:lpstr>Обратное гидростатическое давление, необходимое для компенсации осмотической диффузии воды называется осмотическим давлением раствора</vt:lpstr>
      <vt:lpstr>Слайд 62</vt:lpstr>
      <vt:lpstr>Слайд 63</vt:lpstr>
      <vt:lpstr>Тоничностъ определяется по реакции клеток или тканей на погружение их в раствор.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Транспортные системы клетки</dc:title>
  <dc:creator>comp</dc:creator>
  <cp:lastModifiedBy>Стас</cp:lastModifiedBy>
  <cp:revision>2</cp:revision>
  <dcterms:created xsi:type="dcterms:W3CDTF">2012-09-04T16:51:02Z</dcterms:created>
  <dcterms:modified xsi:type="dcterms:W3CDTF">2019-09-18T05:57:05Z</dcterms:modified>
</cp:coreProperties>
</file>